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13" r:id="rId14"/>
    <p:sldId id="314"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08" r:id="rId30"/>
    <p:sldId id="309" r:id="rId31"/>
    <p:sldId id="310" r:id="rId32"/>
    <p:sldId id="282" r:id="rId33"/>
    <p:sldId id="317" r:id="rId34"/>
    <p:sldId id="315" r:id="rId35"/>
    <p:sldId id="316" r:id="rId36"/>
    <p:sldId id="289" r:id="rId37"/>
    <p:sldId id="287" r:id="rId38"/>
    <p:sldId id="312" r:id="rId39"/>
    <p:sldId id="283" r:id="rId40"/>
    <p:sldId id="284" r:id="rId41"/>
    <p:sldId id="286" r:id="rId42"/>
    <p:sldId id="290" r:id="rId43"/>
    <p:sldId id="291" r:id="rId44"/>
    <p:sldId id="292" r:id="rId45"/>
    <p:sldId id="293" r:id="rId46"/>
    <p:sldId id="294" r:id="rId47"/>
    <p:sldId id="318" r:id="rId48"/>
    <p:sldId id="296" r:id="rId49"/>
    <p:sldId id="297" r:id="rId50"/>
    <p:sldId id="298" r:id="rId51"/>
    <p:sldId id="299" r:id="rId52"/>
    <p:sldId id="300" r:id="rId53"/>
    <p:sldId id="303" r:id="rId54"/>
    <p:sldId id="306" r:id="rId55"/>
    <p:sldId id="304" r:id="rId56"/>
    <p:sldId id="305" r:id="rId57"/>
    <p:sldId id="307" r:id="rId58"/>
    <p:sldId id="285" r:id="rId59"/>
  </p:sldIdLst>
  <p:sldSz cx="12192000" cy="6858000"/>
  <p:notesSz cx="6950075" cy="9236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1F5"/>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94660"/>
  </p:normalViewPr>
  <p:slideViewPr>
    <p:cSldViewPr snapToGrid="0">
      <p:cViewPr>
        <p:scale>
          <a:sx n="80" d="100"/>
          <a:sy n="80" d="100"/>
        </p:scale>
        <p:origin x="372" y="24"/>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C06E72D-5121-4F32-8E89-1B31ED2AC9D9}" type="datetimeFigureOut">
              <a:rPr lang="es-MX" smtClean="0"/>
              <a:t>26/04/2024</a:t>
            </a:fld>
            <a:endParaRPr lang="es-MX"/>
          </a:p>
        </p:txBody>
      </p:sp>
      <p:sp>
        <p:nvSpPr>
          <p:cNvPr id="4" name="Marcador de pie de página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5" name="Marcador de número de diapositiva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7F243B49-0CD6-4B07-96DA-D39E6FB4700F}" type="slidenum">
              <a:rPr lang="es-MX" smtClean="0"/>
              <a:t>‹Nº›</a:t>
            </a:fld>
            <a:endParaRPr lang="es-MX"/>
          </a:p>
        </p:txBody>
      </p:sp>
    </p:spTree>
    <p:extLst>
      <p:ext uri="{BB962C8B-B14F-4D97-AF65-F5344CB8AC3E}">
        <p14:creationId xmlns:p14="http://schemas.microsoft.com/office/powerpoint/2010/main" val="4139941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s-MX"/>
          </a:p>
        </p:txBody>
      </p:sp>
      <p:sp>
        <p:nvSpPr>
          <p:cNvPr id="3" name="Marcador de fecha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5D06C95-1C67-4DA3-B788-025ACECEB27D}" type="datetimeFigureOut">
              <a:rPr lang="es-MX" smtClean="0"/>
              <a:t>22/04/2024</a:t>
            </a:fld>
            <a:endParaRPr lang="es-MX"/>
          </a:p>
        </p:txBody>
      </p:sp>
      <p:sp>
        <p:nvSpPr>
          <p:cNvPr id="4" name="Marcador de imagen de diapositiva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s-MX"/>
          </a:p>
        </p:txBody>
      </p:sp>
      <p:sp>
        <p:nvSpPr>
          <p:cNvPr id="5" name="Marcador de notas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6811F1D-89A1-42BA-B2D3-732BB67A42FB}" type="slidenum">
              <a:rPr lang="es-MX" smtClean="0"/>
              <a:t>‹Nº›</a:t>
            </a:fld>
            <a:endParaRPr lang="es-MX"/>
          </a:p>
        </p:txBody>
      </p:sp>
    </p:spTree>
    <p:extLst>
      <p:ext uri="{BB962C8B-B14F-4D97-AF65-F5344CB8AC3E}">
        <p14:creationId xmlns:p14="http://schemas.microsoft.com/office/powerpoint/2010/main" val="2703499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35B543F9-D3CE-4B1B-A6C3-E25BD863CE82}" type="datetimeFigureOut">
              <a:rPr lang="es-MX" smtClean="0"/>
              <a:t>22/04/2024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111466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5B543F9-D3CE-4B1B-A6C3-E25BD863CE82}" type="datetimeFigureOut">
              <a:rPr lang="es-MX" smtClean="0"/>
              <a:t>22/04/2024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98885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5B543F9-D3CE-4B1B-A6C3-E25BD863CE82}" type="datetimeFigureOut">
              <a:rPr lang="es-MX" smtClean="0"/>
              <a:t>22/04/2024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117227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userDrawn="1">
  <p:cSld name="1_Título y objetos">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4143031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5B543F9-D3CE-4B1B-A6C3-E25BD863CE82}" type="datetimeFigureOut">
              <a:rPr lang="es-MX" smtClean="0"/>
              <a:t>22/04/2024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209497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35B543F9-D3CE-4B1B-A6C3-E25BD863CE82}" type="datetimeFigureOut">
              <a:rPr lang="es-MX" smtClean="0"/>
              <a:t>22/04/2024</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65408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35B543F9-D3CE-4B1B-A6C3-E25BD863CE82}" type="datetimeFigureOut">
              <a:rPr lang="es-MX" smtClean="0"/>
              <a:t>22/04/2024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336044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35B543F9-D3CE-4B1B-A6C3-E25BD863CE82}" type="datetimeFigureOut">
              <a:rPr lang="es-MX" smtClean="0"/>
              <a:t>22/04/2024</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2019228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5B543F9-D3CE-4B1B-A6C3-E25BD863CE82}" type="datetimeFigureOut">
              <a:rPr lang="es-MX" smtClean="0"/>
              <a:t>22/04/2024</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162731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5B543F9-D3CE-4B1B-A6C3-E25BD863CE82}" type="datetimeFigureOut">
              <a:rPr lang="es-MX" smtClean="0"/>
              <a:t>22/04/2024</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294860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5B543F9-D3CE-4B1B-A6C3-E25BD863CE82}" type="datetimeFigureOut">
              <a:rPr lang="es-MX" smtClean="0"/>
              <a:t>22/04/2024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68402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35B543F9-D3CE-4B1B-A6C3-E25BD863CE82}" type="datetimeFigureOut">
              <a:rPr lang="es-MX" smtClean="0"/>
              <a:t>22/04/2024</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712EFF01-8095-4955-AD87-0E1E3A40D639}" type="slidenum">
              <a:rPr lang="es-MX" smtClean="0"/>
              <a:t>‹Nº›</a:t>
            </a:fld>
            <a:endParaRPr lang="es-MX"/>
          </a:p>
        </p:txBody>
      </p:sp>
    </p:spTree>
    <p:extLst>
      <p:ext uri="{BB962C8B-B14F-4D97-AF65-F5344CB8AC3E}">
        <p14:creationId xmlns:p14="http://schemas.microsoft.com/office/powerpoint/2010/main" val="105471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543F9-D3CE-4B1B-A6C3-E25BD863CE82}" type="datetimeFigureOut">
              <a:rPr lang="es-MX" smtClean="0"/>
              <a:t>22/04/2024</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EFF01-8095-4955-AD87-0E1E3A40D639}" type="slidenum">
              <a:rPr lang="es-MX" smtClean="0"/>
              <a:t>‹Nº›</a:t>
            </a:fld>
            <a:endParaRPr lang="es-MX"/>
          </a:p>
        </p:txBody>
      </p:sp>
    </p:spTree>
    <p:extLst>
      <p:ext uri="{BB962C8B-B14F-4D97-AF65-F5344CB8AC3E}">
        <p14:creationId xmlns:p14="http://schemas.microsoft.com/office/powerpoint/2010/main" val="248920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hyperlink" Target="http://www.siie.Tamaulipas@gob.mx" TargetMode="External"/><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465027" y="323614"/>
            <a:ext cx="4358765" cy="816073"/>
          </a:xfrm>
          <a:prstGeom prst="rect">
            <a:avLst/>
          </a:prstGeom>
        </p:spPr>
      </p:pic>
      <p:sp>
        <p:nvSpPr>
          <p:cNvPr id="5" name="Rectángulo 4"/>
          <p:cNvSpPr/>
          <p:nvPr/>
        </p:nvSpPr>
        <p:spPr>
          <a:xfrm>
            <a:off x="1444484" y="2098669"/>
            <a:ext cx="9395793" cy="3970318"/>
          </a:xfrm>
          <a:prstGeom prst="rect">
            <a:avLst/>
          </a:prstGeom>
        </p:spPr>
        <p:txBody>
          <a:bodyPr wrap="square">
            <a:spAutoFit/>
          </a:bodyPr>
          <a:lstStyle/>
          <a:p>
            <a:pPr algn="ctr"/>
            <a:r>
              <a:rPr lang="es-ES" sz="6000" b="1" dirty="0" smtClean="0"/>
              <a:t>Tamaulipas Aprende 2024 </a:t>
            </a:r>
            <a:r>
              <a:rPr lang="es-ES" sz="4800" dirty="0" smtClean="0"/>
              <a:t>Evaluación de aprendizajes fundamentales  </a:t>
            </a:r>
          </a:p>
          <a:p>
            <a:pPr algn="ctr"/>
            <a:endParaRPr lang="es-ES" sz="4800" dirty="0" smtClean="0"/>
          </a:p>
          <a:p>
            <a:pPr algn="ctr"/>
            <a:r>
              <a:rPr lang="es-ES" sz="4800" dirty="0" smtClean="0"/>
              <a:t>3° y 6° de primaria y 3° secundaria </a:t>
            </a:r>
            <a:endParaRPr lang="es-MX" sz="4800" dirty="0"/>
          </a:p>
        </p:txBody>
      </p:sp>
    </p:spTree>
    <p:extLst>
      <p:ext uri="{BB962C8B-B14F-4D97-AF65-F5344CB8AC3E}">
        <p14:creationId xmlns:p14="http://schemas.microsoft.com/office/powerpoint/2010/main" val="21579705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0585" y="1384196"/>
            <a:ext cx="5222543" cy="1569660"/>
          </a:xfrm>
          <a:prstGeom prst="rect">
            <a:avLst/>
          </a:prstGeom>
        </p:spPr>
        <p:txBody>
          <a:bodyPr wrap="square">
            <a:spAutoFit/>
          </a:bodyPr>
          <a:lstStyle/>
          <a:p>
            <a:pPr algn="just"/>
            <a:r>
              <a:rPr lang="es-ES" sz="2400" b="1" dirty="0" smtClean="0"/>
              <a:t>Estudiantes </a:t>
            </a:r>
            <a:r>
              <a:rPr lang="es-ES" sz="2400" dirty="0" smtClean="0"/>
              <a:t>conocerán lo que lograron aprender y poner especial atención, junto con </a:t>
            </a:r>
            <a:r>
              <a:rPr lang="es-ES" sz="2400" b="1" dirty="0" smtClean="0"/>
              <a:t>sus familias</a:t>
            </a:r>
            <a:r>
              <a:rPr lang="es-ES" sz="2400" dirty="0" smtClean="0"/>
              <a:t>, en aquello que deben mejorar. </a:t>
            </a:r>
            <a:endParaRPr lang="es-MX" sz="2400" dirty="0"/>
          </a:p>
        </p:txBody>
      </p:sp>
      <p:sp>
        <p:nvSpPr>
          <p:cNvPr id="5" name="Rectángulo 4"/>
          <p:cNvSpPr/>
          <p:nvPr/>
        </p:nvSpPr>
        <p:spPr>
          <a:xfrm>
            <a:off x="6573767" y="4195633"/>
            <a:ext cx="5036023" cy="1938992"/>
          </a:xfrm>
          <a:prstGeom prst="rect">
            <a:avLst/>
          </a:prstGeom>
        </p:spPr>
        <p:txBody>
          <a:bodyPr wrap="square">
            <a:spAutoFit/>
          </a:bodyPr>
          <a:lstStyle/>
          <a:p>
            <a:pPr algn="just"/>
            <a:r>
              <a:rPr lang="es-ES" sz="2400" b="1" dirty="0" smtClean="0"/>
              <a:t>Docentes</a:t>
            </a:r>
            <a:r>
              <a:rPr lang="es-ES" sz="2400" dirty="0" smtClean="0"/>
              <a:t> podrán adecuar sus estrategias de enseñanza en el aula, para el desarrollo de los aprendizajes fundamentales e imprescindibles que no se lograron a cabalidad</a:t>
            </a:r>
            <a:endParaRPr lang="es-MX" sz="2400" dirty="0"/>
          </a:p>
        </p:txBody>
      </p:sp>
      <p:pic>
        <p:nvPicPr>
          <p:cNvPr id="6" name="Imagen 5"/>
          <p:cNvPicPr>
            <a:picLocks noChangeAspect="1"/>
          </p:cNvPicPr>
          <p:nvPr/>
        </p:nvPicPr>
        <p:blipFill>
          <a:blip r:embed="rId2"/>
          <a:stretch>
            <a:fillRect/>
          </a:stretch>
        </p:blipFill>
        <p:spPr>
          <a:xfrm>
            <a:off x="6924154" y="769360"/>
            <a:ext cx="4335247" cy="2799331"/>
          </a:xfrm>
          <a:prstGeom prst="rect">
            <a:avLst/>
          </a:prstGeom>
        </p:spPr>
      </p:pic>
      <p:pic>
        <p:nvPicPr>
          <p:cNvPr id="7" name="Imagen 6"/>
          <p:cNvPicPr>
            <a:picLocks noChangeAspect="1"/>
          </p:cNvPicPr>
          <p:nvPr/>
        </p:nvPicPr>
        <p:blipFill>
          <a:blip r:embed="rId3"/>
          <a:stretch>
            <a:fillRect/>
          </a:stretch>
        </p:blipFill>
        <p:spPr>
          <a:xfrm>
            <a:off x="805218" y="3270667"/>
            <a:ext cx="4394579" cy="3177857"/>
          </a:xfrm>
          <a:prstGeom prst="rect">
            <a:avLst/>
          </a:prstGeom>
        </p:spPr>
      </p:pic>
      <p:sp>
        <p:nvSpPr>
          <p:cNvPr id="8" name="Terminador 7"/>
          <p:cNvSpPr/>
          <p:nvPr/>
        </p:nvSpPr>
        <p:spPr>
          <a:xfrm>
            <a:off x="184739" y="89022"/>
            <a:ext cx="4823791" cy="755374"/>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Beneficios de la evaluación</a:t>
            </a:r>
            <a:endParaRPr lang="es-MX" sz="2400" b="1" dirty="0">
              <a:solidFill>
                <a:schemeClr val="tx1"/>
              </a:solidFill>
            </a:endParaRPr>
          </a:p>
        </p:txBody>
      </p:sp>
      <p:pic>
        <p:nvPicPr>
          <p:cNvPr id="9" name="Imagen 8"/>
          <p:cNvPicPr/>
          <p:nvPr/>
        </p:nvPicPr>
        <p:blipFill rotWithShape="1">
          <a:blip r:embed="rId4" cstate="print">
            <a:extLst>
              <a:ext uri="{28A0092B-C50C-407E-A947-70E740481C1C}">
                <a14:useLocalDpi xmlns:a14="http://schemas.microsoft.com/office/drawing/2010/main" val="0"/>
              </a:ext>
            </a:extLst>
          </a:blip>
          <a:srcRect l="68930"/>
          <a:stretch/>
        </p:blipFill>
        <p:spPr>
          <a:xfrm>
            <a:off x="9998242" y="-99395"/>
            <a:ext cx="1756610" cy="1132207"/>
          </a:xfrm>
          <a:prstGeom prst="rect">
            <a:avLst/>
          </a:prstGeom>
        </p:spPr>
      </p:pic>
    </p:spTree>
    <p:extLst>
      <p:ext uri="{BB962C8B-B14F-4D97-AF65-F5344CB8AC3E}">
        <p14:creationId xmlns:p14="http://schemas.microsoft.com/office/powerpoint/2010/main" val="11431351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12376" y="1311026"/>
            <a:ext cx="10003809" cy="1200329"/>
          </a:xfrm>
          <a:prstGeom prst="rect">
            <a:avLst/>
          </a:prstGeom>
        </p:spPr>
        <p:txBody>
          <a:bodyPr wrap="square">
            <a:spAutoFit/>
          </a:bodyPr>
          <a:lstStyle/>
          <a:p>
            <a:r>
              <a:rPr lang="es-ES" sz="2400" b="1" dirty="0" smtClean="0"/>
              <a:t>Directivos y personal de supervisión </a:t>
            </a:r>
            <a:r>
              <a:rPr lang="es-ES" sz="2400" dirty="0" smtClean="0"/>
              <a:t>impulsarán acciones en la escuela para afrontar las dificultades relacionadas a los factores del contexto asociados al nivel de logro de los aprendizajes</a:t>
            </a:r>
            <a:r>
              <a:rPr lang="es-ES" dirty="0" smtClean="0"/>
              <a:t>.</a:t>
            </a:r>
            <a:endParaRPr lang="es-MX" dirty="0"/>
          </a:p>
        </p:txBody>
      </p:sp>
      <p:sp>
        <p:nvSpPr>
          <p:cNvPr id="5" name="Rectángulo 4"/>
          <p:cNvSpPr/>
          <p:nvPr/>
        </p:nvSpPr>
        <p:spPr>
          <a:xfrm>
            <a:off x="5968622" y="3458654"/>
            <a:ext cx="5495498" cy="1200329"/>
          </a:xfrm>
          <a:prstGeom prst="rect">
            <a:avLst/>
          </a:prstGeom>
        </p:spPr>
        <p:txBody>
          <a:bodyPr wrap="square">
            <a:spAutoFit/>
          </a:bodyPr>
          <a:lstStyle/>
          <a:p>
            <a:pPr algn="just"/>
            <a:r>
              <a:rPr lang="es-ES" sz="2400" b="1" dirty="0" smtClean="0"/>
              <a:t>Autoridades</a:t>
            </a:r>
            <a:r>
              <a:rPr lang="es-ES" sz="2400" dirty="0" smtClean="0"/>
              <a:t> diseñarán políticas públicas que delimiten programas y recursos para resarcir las pérdidas de aprendizajes.</a:t>
            </a:r>
            <a:endParaRPr lang="es-MX" sz="2400" dirty="0"/>
          </a:p>
        </p:txBody>
      </p:sp>
      <p:pic>
        <p:nvPicPr>
          <p:cNvPr id="6" name="Imagen 5"/>
          <p:cNvPicPr>
            <a:picLocks noChangeAspect="1"/>
          </p:cNvPicPr>
          <p:nvPr/>
        </p:nvPicPr>
        <p:blipFill>
          <a:blip r:embed="rId2"/>
          <a:stretch>
            <a:fillRect/>
          </a:stretch>
        </p:blipFill>
        <p:spPr>
          <a:xfrm>
            <a:off x="1300074" y="2707895"/>
            <a:ext cx="4145383" cy="3256228"/>
          </a:xfrm>
          <a:prstGeom prst="rect">
            <a:avLst/>
          </a:prstGeom>
        </p:spPr>
      </p:pic>
      <p:sp>
        <p:nvSpPr>
          <p:cNvPr id="7" name="Terminador 6"/>
          <p:cNvSpPr/>
          <p:nvPr/>
        </p:nvSpPr>
        <p:spPr>
          <a:xfrm>
            <a:off x="184739" y="89022"/>
            <a:ext cx="4823791" cy="755374"/>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Beneficios de la evaluación</a:t>
            </a:r>
            <a:endParaRPr lang="es-MX" sz="2400" b="1" dirty="0">
              <a:solidFill>
                <a:schemeClr val="tx1"/>
              </a:solidFill>
            </a:endParaRPr>
          </a:p>
        </p:txBody>
      </p:sp>
      <p:pic>
        <p:nvPicPr>
          <p:cNvPr id="8" name="Imagen 7"/>
          <p:cNvPicPr/>
          <p:nvPr/>
        </p:nvPicPr>
        <p:blipFill rotWithShape="1">
          <a:blip r:embed="rId3" cstate="print">
            <a:extLst>
              <a:ext uri="{28A0092B-C50C-407E-A947-70E740481C1C}">
                <a14:useLocalDpi xmlns:a14="http://schemas.microsoft.com/office/drawing/2010/main" val="0"/>
              </a:ext>
            </a:extLst>
          </a:blip>
          <a:srcRect l="68930"/>
          <a:stretch/>
        </p:blipFill>
        <p:spPr>
          <a:xfrm>
            <a:off x="9793705" y="-17721"/>
            <a:ext cx="1756610" cy="1132207"/>
          </a:xfrm>
          <a:prstGeom prst="rect">
            <a:avLst/>
          </a:prstGeom>
        </p:spPr>
      </p:pic>
    </p:spTree>
    <p:extLst>
      <p:ext uri="{BB962C8B-B14F-4D97-AF65-F5344CB8AC3E}">
        <p14:creationId xmlns:p14="http://schemas.microsoft.com/office/powerpoint/2010/main" val="367412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8584442" y="3152633"/>
            <a:ext cx="668740" cy="300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K y L</a:t>
            </a:r>
            <a:endParaRPr lang="es-MX" dirty="0"/>
          </a:p>
        </p:txBody>
      </p:sp>
      <p:sp>
        <p:nvSpPr>
          <p:cNvPr id="5" name="Terminador 4"/>
          <p:cNvSpPr/>
          <p:nvPr/>
        </p:nvSpPr>
        <p:spPr>
          <a:xfrm>
            <a:off x="259307" y="89022"/>
            <a:ext cx="4749223" cy="566071"/>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Sobre la evaluación</a:t>
            </a:r>
            <a:endParaRPr lang="es-MX" sz="2400" b="1" dirty="0">
              <a:solidFill>
                <a:schemeClr val="tx1"/>
              </a:solidFill>
            </a:endParaRPr>
          </a:p>
        </p:txBody>
      </p:sp>
      <p:grpSp>
        <p:nvGrpSpPr>
          <p:cNvPr id="9" name="Grupo 8"/>
          <p:cNvGrpSpPr/>
          <p:nvPr/>
        </p:nvGrpSpPr>
        <p:grpSpPr>
          <a:xfrm>
            <a:off x="600501" y="1063503"/>
            <a:ext cx="11286699" cy="5535190"/>
            <a:chOff x="600501" y="1063503"/>
            <a:chExt cx="11286699" cy="5535190"/>
          </a:xfrm>
        </p:grpSpPr>
        <p:pic>
          <p:nvPicPr>
            <p:cNvPr id="4" name="Imagen 3"/>
            <p:cNvPicPr>
              <a:picLocks noChangeAspect="1"/>
            </p:cNvPicPr>
            <p:nvPr/>
          </p:nvPicPr>
          <p:blipFill>
            <a:blip r:embed="rId2"/>
            <a:stretch>
              <a:fillRect/>
            </a:stretch>
          </p:blipFill>
          <p:spPr>
            <a:xfrm>
              <a:off x="600501" y="1063503"/>
              <a:ext cx="11286699" cy="5535190"/>
            </a:xfrm>
            <a:prstGeom prst="rect">
              <a:avLst/>
            </a:prstGeom>
            <a:ln w="38100">
              <a:solidFill>
                <a:srgbClr val="C00000"/>
              </a:solidFill>
            </a:ln>
          </p:spPr>
        </p:pic>
        <p:sp>
          <p:nvSpPr>
            <p:cNvPr id="8" name="CuadroTexto 7"/>
            <p:cNvSpPr txBox="1"/>
            <p:nvPr/>
          </p:nvSpPr>
          <p:spPr>
            <a:xfrm>
              <a:off x="8584442" y="3152633"/>
              <a:ext cx="668740" cy="369332"/>
            </a:xfrm>
            <a:prstGeom prst="rect">
              <a:avLst/>
            </a:prstGeom>
            <a:solidFill>
              <a:schemeClr val="bg1"/>
            </a:solidFill>
          </p:spPr>
          <p:txBody>
            <a:bodyPr wrap="square" rtlCol="0">
              <a:spAutoFit/>
            </a:bodyPr>
            <a:lstStyle/>
            <a:p>
              <a:r>
                <a:rPr lang="es-MX" dirty="0" smtClean="0"/>
                <a:t> K, L</a:t>
              </a:r>
              <a:endParaRPr lang="es-MX" dirty="0"/>
            </a:p>
          </p:txBody>
        </p:sp>
      </p:grpSp>
      <p:pic>
        <p:nvPicPr>
          <p:cNvPr id="10" name="Imagen 9"/>
          <p:cNvPicPr/>
          <p:nvPr/>
        </p:nvPicPr>
        <p:blipFill rotWithShape="1">
          <a:blip r:embed="rId3" cstate="print">
            <a:extLst>
              <a:ext uri="{28A0092B-C50C-407E-A947-70E740481C1C}">
                <a14:useLocalDpi xmlns:a14="http://schemas.microsoft.com/office/drawing/2010/main" val="0"/>
              </a:ext>
            </a:extLst>
          </a:blip>
          <a:srcRect l="68930"/>
          <a:stretch/>
        </p:blipFill>
        <p:spPr>
          <a:xfrm>
            <a:off x="9649326" y="0"/>
            <a:ext cx="1756610" cy="1132207"/>
          </a:xfrm>
          <a:prstGeom prst="rect">
            <a:avLst/>
          </a:prstGeom>
        </p:spPr>
      </p:pic>
    </p:spTree>
    <p:extLst>
      <p:ext uri="{BB962C8B-B14F-4D97-AF65-F5344CB8AC3E}">
        <p14:creationId xmlns:p14="http://schemas.microsoft.com/office/powerpoint/2010/main" val="1291377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45956" y="180473"/>
            <a:ext cx="5763127" cy="461665"/>
          </a:xfrm>
          <a:prstGeom prst="rect">
            <a:avLst/>
          </a:prstGeom>
          <a:noFill/>
        </p:spPr>
        <p:txBody>
          <a:bodyPr wrap="square" rtlCol="0">
            <a:spAutoFit/>
          </a:bodyPr>
          <a:lstStyle/>
          <a:p>
            <a:r>
              <a:rPr lang="es-MX" sz="2400" b="1" dirty="0" smtClean="0"/>
              <a:t>Ejemplo de portadas de los Exámenes </a:t>
            </a:r>
            <a:endParaRPr lang="es-MX" sz="2400" b="1" dirty="0"/>
          </a:p>
        </p:txBody>
      </p:sp>
      <p:pic>
        <p:nvPicPr>
          <p:cNvPr id="5" name="Imagen 4"/>
          <p:cNvPicPr>
            <a:picLocks noChangeAspect="1"/>
          </p:cNvPicPr>
          <p:nvPr/>
        </p:nvPicPr>
        <p:blipFill rotWithShape="1">
          <a:blip r:embed="rId2"/>
          <a:srcRect l="6649" r="7007"/>
          <a:stretch/>
        </p:blipFill>
        <p:spPr>
          <a:xfrm>
            <a:off x="1179093" y="890337"/>
            <a:ext cx="3910265" cy="5038306"/>
          </a:xfrm>
          <a:prstGeom prst="rect">
            <a:avLst/>
          </a:prstGeom>
          <a:ln w="38100">
            <a:solidFill>
              <a:schemeClr val="tx1"/>
            </a:solidFill>
          </a:ln>
        </p:spPr>
      </p:pic>
      <p:pic>
        <p:nvPicPr>
          <p:cNvPr id="6" name="Imagen 5"/>
          <p:cNvPicPr>
            <a:picLocks noChangeAspect="1"/>
          </p:cNvPicPr>
          <p:nvPr/>
        </p:nvPicPr>
        <p:blipFill rotWithShape="1">
          <a:blip r:embed="rId3"/>
          <a:srcRect l="7036" t="1081" r="9717" b="1550"/>
          <a:stretch/>
        </p:blipFill>
        <p:spPr>
          <a:xfrm>
            <a:off x="6509083" y="890337"/>
            <a:ext cx="3777917" cy="4932947"/>
          </a:xfrm>
          <a:prstGeom prst="rect">
            <a:avLst/>
          </a:prstGeom>
          <a:ln w="38100">
            <a:solidFill>
              <a:schemeClr val="tx1"/>
            </a:solidFill>
          </a:ln>
        </p:spPr>
      </p:pic>
    </p:spTree>
    <p:extLst>
      <p:ext uri="{BB962C8B-B14F-4D97-AF65-F5344CB8AC3E}">
        <p14:creationId xmlns:p14="http://schemas.microsoft.com/office/powerpoint/2010/main" val="2719512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67872" y="372979"/>
            <a:ext cx="9119937" cy="369332"/>
          </a:xfrm>
          <a:prstGeom prst="rect">
            <a:avLst/>
          </a:prstGeom>
          <a:noFill/>
        </p:spPr>
        <p:txBody>
          <a:bodyPr wrap="square" rtlCol="0">
            <a:spAutoFit/>
          </a:bodyPr>
          <a:lstStyle/>
          <a:p>
            <a:r>
              <a:rPr lang="es-MX" dirty="0" smtClean="0"/>
              <a:t>Las listados y hoja de respuesta Ejemplo</a:t>
            </a:r>
            <a:endParaRPr lang="es-MX" dirty="0"/>
          </a:p>
        </p:txBody>
      </p:sp>
      <p:pic>
        <p:nvPicPr>
          <p:cNvPr id="5" name="Imagen 4"/>
          <p:cNvPicPr>
            <a:picLocks noChangeAspect="1"/>
          </p:cNvPicPr>
          <p:nvPr/>
        </p:nvPicPr>
        <p:blipFill>
          <a:blip r:embed="rId2"/>
          <a:stretch>
            <a:fillRect/>
          </a:stretch>
        </p:blipFill>
        <p:spPr>
          <a:xfrm>
            <a:off x="6289546" y="1053025"/>
            <a:ext cx="6067095" cy="4314925"/>
          </a:xfrm>
          <a:prstGeom prst="rect">
            <a:avLst/>
          </a:prstGeom>
        </p:spPr>
      </p:pic>
      <p:pic>
        <p:nvPicPr>
          <p:cNvPr id="6" name="Imagen 5"/>
          <p:cNvPicPr>
            <a:picLocks noChangeAspect="1"/>
          </p:cNvPicPr>
          <p:nvPr/>
        </p:nvPicPr>
        <p:blipFill>
          <a:blip r:embed="rId3"/>
          <a:stretch>
            <a:fillRect/>
          </a:stretch>
        </p:blipFill>
        <p:spPr>
          <a:xfrm>
            <a:off x="0" y="1431757"/>
            <a:ext cx="6289546" cy="4325053"/>
          </a:xfrm>
          <a:prstGeom prst="rect">
            <a:avLst/>
          </a:prstGeom>
        </p:spPr>
      </p:pic>
      <p:cxnSp>
        <p:nvCxnSpPr>
          <p:cNvPr id="8" name="Conector recto de flecha 7"/>
          <p:cNvCxnSpPr/>
          <p:nvPr/>
        </p:nvCxnSpPr>
        <p:spPr>
          <a:xfrm flipV="1">
            <a:off x="5498432" y="1913021"/>
            <a:ext cx="4689377" cy="1311442"/>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14328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552967" y="0"/>
            <a:ext cx="5318077" cy="4431983"/>
          </a:xfrm>
          <a:prstGeom prst="rect">
            <a:avLst/>
          </a:prstGeom>
          <a:solidFill>
            <a:schemeClr val="bg1">
              <a:lumMod val="85000"/>
            </a:schemeClr>
          </a:solidFill>
        </p:spPr>
        <p:txBody>
          <a:bodyPr wrap="square">
            <a:spAutoFit/>
          </a:bodyPr>
          <a:lstStyle/>
          <a:p>
            <a:pPr algn="ctr"/>
            <a:r>
              <a:rPr lang="es-ES" sz="6000" b="1" dirty="0" smtClean="0"/>
              <a:t>¿Cuándo se realiza? </a:t>
            </a:r>
          </a:p>
          <a:p>
            <a:endParaRPr lang="es-ES" dirty="0" smtClean="0"/>
          </a:p>
          <a:p>
            <a:endParaRPr lang="es-ES" dirty="0"/>
          </a:p>
          <a:p>
            <a:pPr algn="ctr"/>
            <a:r>
              <a:rPr lang="es-ES" dirty="0" smtClean="0"/>
              <a:t>Todos colaboramos en la mejora de los aprendizajes</a:t>
            </a:r>
          </a:p>
          <a:p>
            <a:endParaRPr lang="es-ES" dirty="0">
              <a:solidFill>
                <a:schemeClr val="bg1"/>
              </a:solidFill>
            </a:endParaRPr>
          </a:p>
          <a:p>
            <a:endParaRPr lang="es-ES" dirty="0" smtClean="0">
              <a:solidFill>
                <a:schemeClr val="bg1"/>
              </a:solidFill>
            </a:endParaRPr>
          </a:p>
          <a:p>
            <a:endParaRPr lang="es-ES" dirty="0" smtClean="0">
              <a:solidFill>
                <a:schemeClr val="bg1"/>
              </a:solidFill>
            </a:endParaRPr>
          </a:p>
          <a:p>
            <a:endParaRPr lang="es-ES" dirty="0">
              <a:solidFill>
                <a:schemeClr val="bg1"/>
              </a:solidFill>
            </a:endParaRPr>
          </a:p>
          <a:p>
            <a:endParaRPr lang="es-ES" dirty="0" smtClean="0">
              <a:solidFill>
                <a:schemeClr val="bg1"/>
              </a:solidFill>
            </a:endParaRPr>
          </a:p>
          <a:p>
            <a:endParaRPr lang="es-MX" dirty="0">
              <a:solidFill>
                <a:schemeClr val="bg1"/>
              </a:solidFill>
            </a:endParaRPr>
          </a:p>
        </p:txBody>
      </p:sp>
    </p:spTree>
    <p:extLst>
      <p:ext uri="{BB962C8B-B14F-4D97-AF65-F5344CB8AC3E}">
        <p14:creationId xmlns:p14="http://schemas.microsoft.com/office/powerpoint/2010/main" val="346998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upo 14"/>
          <p:cNvGrpSpPr/>
          <p:nvPr/>
        </p:nvGrpSpPr>
        <p:grpSpPr>
          <a:xfrm>
            <a:off x="450377" y="881819"/>
            <a:ext cx="11600596" cy="5708424"/>
            <a:chOff x="450377" y="881819"/>
            <a:chExt cx="11600596" cy="5708424"/>
          </a:xfrm>
        </p:grpSpPr>
        <p:pic>
          <p:nvPicPr>
            <p:cNvPr id="4" name="Imagen 3"/>
            <p:cNvPicPr>
              <a:picLocks noChangeAspect="1"/>
            </p:cNvPicPr>
            <p:nvPr/>
          </p:nvPicPr>
          <p:blipFill>
            <a:blip r:embed="rId2"/>
            <a:stretch>
              <a:fillRect/>
            </a:stretch>
          </p:blipFill>
          <p:spPr>
            <a:xfrm>
              <a:off x="450377" y="881819"/>
              <a:ext cx="11600596" cy="5708424"/>
            </a:xfrm>
            <a:prstGeom prst="rect">
              <a:avLst/>
            </a:prstGeom>
          </p:spPr>
        </p:pic>
        <p:sp>
          <p:nvSpPr>
            <p:cNvPr id="5" name="Rectángulo 4"/>
            <p:cNvSpPr/>
            <p:nvPr/>
          </p:nvSpPr>
          <p:spPr>
            <a:xfrm>
              <a:off x="5759355" y="1078172"/>
              <a:ext cx="4858603" cy="62779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p:cNvSpPr/>
            <p:nvPr/>
          </p:nvSpPr>
          <p:spPr>
            <a:xfrm>
              <a:off x="4656159" y="1078171"/>
              <a:ext cx="4858603" cy="627797"/>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Rectángulo 6"/>
            <p:cNvSpPr/>
            <p:nvPr/>
          </p:nvSpPr>
          <p:spPr>
            <a:xfrm>
              <a:off x="3680349" y="4647063"/>
              <a:ext cx="1724164" cy="40260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4</a:t>
              </a:r>
              <a:r>
                <a:rPr lang="es-MX" sz="1600" b="1" dirty="0" smtClean="0">
                  <a:solidFill>
                    <a:schemeClr val="tx1"/>
                  </a:solidFill>
                </a:rPr>
                <a:t>4 de junio</a:t>
              </a:r>
              <a:endParaRPr lang="es-MX" sz="1600" b="1" dirty="0"/>
            </a:p>
          </p:txBody>
        </p:sp>
        <p:sp>
          <p:nvSpPr>
            <p:cNvPr id="8" name="Rectángulo 7"/>
            <p:cNvSpPr/>
            <p:nvPr/>
          </p:nvSpPr>
          <p:spPr>
            <a:xfrm>
              <a:off x="5404513" y="4619766"/>
              <a:ext cx="1724164" cy="40260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4</a:t>
              </a:r>
              <a:r>
                <a:rPr lang="es-MX" sz="1600" b="1" dirty="0" smtClean="0">
                  <a:solidFill>
                    <a:schemeClr val="tx1"/>
                  </a:solidFill>
                </a:rPr>
                <a:t>6 y 7 de junio</a:t>
              </a:r>
              <a:endParaRPr lang="es-MX" sz="1600" b="1" dirty="0"/>
            </a:p>
          </p:txBody>
        </p:sp>
        <p:sp>
          <p:nvSpPr>
            <p:cNvPr id="9" name="Rectángulo 8"/>
            <p:cNvSpPr/>
            <p:nvPr/>
          </p:nvSpPr>
          <p:spPr>
            <a:xfrm>
              <a:off x="7112756" y="4780126"/>
              <a:ext cx="1724164" cy="402609"/>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rPr>
                <a:t>5 de junio</a:t>
              </a:r>
              <a:endParaRPr lang="es-MX" sz="1600" b="1" dirty="0"/>
            </a:p>
          </p:txBody>
        </p:sp>
        <p:sp>
          <p:nvSpPr>
            <p:cNvPr id="10" name="Rectángulo 9"/>
            <p:cNvSpPr/>
            <p:nvPr/>
          </p:nvSpPr>
          <p:spPr>
            <a:xfrm>
              <a:off x="8820999" y="4780125"/>
              <a:ext cx="1724164" cy="40261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dirty="0"/>
            </a:p>
          </p:txBody>
        </p:sp>
        <p:sp>
          <p:nvSpPr>
            <p:cNvPr id="11" name="Rectángulo 10"/>
            <p:cNvSpPr/>
            <p:nvPr/>
          </p:nvSpPr>
          <p:spPr>
            <a:xfrm>
              <a:off x="8543498" y="3965152"/>
              <a:ext cx="1724164" cy="552257"/>
            </a:xfrm>
            <a:prstGeom prst="rect">
              <a:avLst/>
            </a:prstGeom>
            <a:solidFill>
              <a:srgbClr val="EFF1F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600" b="1" dirty="0"/>
            </a:p>
          </p:txBody>
        </p:sp>
        <p:cxnSp>
          <p:nvCxnSpPr>
            <p:cNvPr id="13" name="Conector recto 12"/>
            <p:cNvCxnSpPr/>
            <p:nvPr/>
          </p:nvCxnSpPr>
          <p:spPr>
            <a:xfrm>
              <a:off x="9569354" y="3780430"/>
              <a:ext cx="0" cy="866633"/>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ángulo 13"/>
            <p:cNvSpPr/>
            <p:nvPr/>
          </p:nvSpPr>
          <p:spPr>
            <a:xfrm>
              <a:off x="1753734" y="4735767"/>
              <a:ext cx="1724164" cy="446968"/>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solidFill>
                    <a:schemeClr val="tx1"/>
                  </a:solidFill>
                </a:rPr>
                <a:t>Mayo y junio</a:t>
              </a:r>
              <a:endParaRPr lang="es-MX" sz="1600" b="1" dirty="0">
                <a:solidFill>
                  <a:schemeClr val="tx1"/>
                </a:solidFill>
              </a:endParaRPr>
            </a:p>
          </p:txBody>
        </p:sp>
      </p:grpSp>
      <p:sp>
        <p:nvSpPr>
          <p:cNvPr id="16" name="Terminador 15"/>
          <p:cNvSpPr/>
          <p:nvPr/>
        </p:nvSpPr>
        <p:spPr>
          <a:xfrm>
            <a:off x="259307" y="89022"/>
            <a:ext cx="4749223" cy="566071"/>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Cronograma de evaluaciones</a:t>
            </a:r>
            <a:endParaRPr lang="es-MX" sz="2400" b="1" dirty="0">
              <a:solidFill>
                <a:schemeClr val="tx1"/>
              </a:solidFill>
            </a:endParaRPr>
          </a:p>
        </p:txBody>
      </p:sp>
      <p:pic>
        <p:nvPicPr>
          <p:cNvPr id="17" name="Imagen 16"/>
          <p:cNvPicPr/>
          <p:nvPr/>
        </p:nvPicPr>
        <p:blipFill rotWithShape="1">
          <a:blip r:embed="rId3" cstate="print">
            <a:extLst>
              <a:ext uri="{28A0092B-C50C-407E-A947-70E740481C1C}">
                <a14:useLocalDpi xmlns:a14="http://schemas.microsoft.com/office/drawing/2010/main" val="0"/>
              </a:ext>
            </a:extLst>
          </a:blip>
          <a:srcRect l="68930"/>
          <a:stretch/>
        </p:blipFill>
        <p:spPr>
          <a:xfrm>
            <a:off x="9739653" y="72486"/>
            <a:ext cx="1756610" cy="1132207"/>
          </a:xfrm>
          <a:prstGeom prst="rect">
            <a:avLst/>
          </a:prstGeom>
        </p:spPr>
      </p:pic>
    </p:spTree>
    <p:extLst>
      <p:ext uri="{BB962C8B-B14F-4D97-AF65-F5344CB8AC3E}">
        <p14:creationId xmlns:p14="http://schemas.microsoft.com/office/powerpoint/2010/main" val="3360641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41740" y="1294188"/>
            <a:ext cx="11286403" cy="5502760"/>
          </a:xfrm>
          <a:prstGeom prst="rect">
            <a:avLst/>
          </a:prstGeom>
        </p:spPr>
      </p:pic>
      <p:sp>
        <p:nvSpPr>
          <p:cNvPr id="5" name="Terminador 4"/>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Garantizar la participación </a:t>
            </a:r>
            <a:endParaRPr lang="es-MX" sz="2800" b="1" dirty="0">
              <a:solidFill>
                <a:schemeClr val="tx1"/>
              </a:solidFill>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68930"/>
          <a:stretch/>
        </p:blipFill>
        <p:spPr>
          <a:xfrm>
            <a:off x="9673390" y="117219"/>
            <a:ext cx="1756610" cy="1132207"/>
          </a:xfrm>
          <a:prstGeom prst="rect">
            <a:avLst/>
          </a:prstGeom>
        </p:spPr>
      </p:pic>
    </p:spTree>
    <p:extLst>
      <p:ext uri="{BB962C8B-B14F-4D97-AF65-F5344CB8AC3E}">
        <p14:creationId xmlns:p14="http://schemas.microsoft.com/office/powerpoint/2010/main" val="2612645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75295" y="0"/>
            <a:ext cx="5795750" cy="3785652"/>
          </a:xfrm>
          <a:prstGeom prst="rect">
            <a:avLst/>
          </a:prstGeom>
          <a:solidFill>
            <a:schemeClr val="bg1">
              <a:lumMod val="85000"/>
            </a:schemeClr>
          </a:solidFill>
        </p:spPr>
        <p:txBody>
          <a:bodyPr wrap="square">
            <a:spAutoFit/>
          </a:bodyPr>
          <a:lstStyle/>
          <a:p>
            <a:pPr algn="ctr"/>
            <a:r>
              <a:rPr lang="es-ES" sz="4800" b="1" dirty="0" smtClean="0"/>
              <a:t>¿Quiénes participan en la aplicación? </a:t>
            </a:r>
          </a:p>
          <a:p>
            <a:pPr algn="ctr"/>
            <a:endParaRPr lang="es-ES" dirty="0" smtClean="0"/>
          </a:p>
          <a:p>
            <a:pPr algn="ctr"/>
            <a:endParaRPr lang="es-ES" dirty="0" smtClean="0"/>
          </a:p>
          <a:p>
            <a:pPr algn="ctr"/>
            <a:endParaRPr lang="es-ES" dirty="0"/>
          </a:p>
          <a:p>
            <a:pPr algn="ctr"/>
            <a:endParaRPr lang="es-ES" dirty="0"/>
          </a:p>
          <a:p>
            <a:pPr algn="ctr"/>
            <a:r>
              <a:rPr lang="es-ES" dirty="0" smtClean="0"/>
              <a:t>Todos colaboramos en la mejora de los aprendizajes</a:t>
            </a:r>
          </a:p>
          <a:p>
            <a:pPr algn="ctr"/>
            <a:endParaRPr lang="es-ES" dirty="0"/>
          </a:p>
          <a:p>
            <a:pPr algn="ctr"/>
            <a:endParaRPr lang="es-ES" dirty="0" smtClean="0">
              <a:solidFill>
                <a:schemeClr val="bg1"/>
              </a:solidFill>
            </a:endParaRPr>
          </a:p>
          <a:p>
            <a:pPr algn="ctr"/>
            <a:endParaRPr lang="es-MX" dirty="0"/>
          </a:p>
        </p:txBody>
      </p:sp>
    </p:spTree>
    <p:extLst>
      <p:ext uri="{BB962C8B-B14F-4D97-AF65-F5344CB8AC3E}">
        <p14:creationId xmlns:p14="http://schemas.microsoft.com/office/powerpoint/2010/main" val="31196052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rminador 4"/>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Antes de la aplicación</a:t>
            </a:r>
            <a:endParaRPr lang="es-MX" sz="2800" b="1" dirty="0">
              <a:solidFill>
                <a:schemeClr val="tx1"/>
              </a:solidFill>
            </a:endParaRPr>
          </a:p>
        </p:txBody>
      </p:sp>
      <p:pic>
        <p:nvPicPr>
          <p:cNvPr id="6" name="Imagen 5"/>
          <p:cNvPicPr/>
          <p:nvPr/>
        </p:nvPicPr>
        <p:blipFill rotWithShape="1">
          <a:blip r:embed="rId2" cstate="print">
            <a:extLst>
              <a:ext uri="{28A0092B-C50C-407E-A947-70E740481C1C}">
                <a14:useLocalDpi xmlns:a14="http://schemas.microsoft.com/office/drawing/2010/main" val="0"/>
              </a:ext>
            </a:extLst>
          </a:blip>
          <a:srcRect l="68930"/>
          <a:stretch/>
        </p:blipFill>
        <p:spPr>
          <a:xfrm>
            <a:off x="9529010" y="72085"/>
            <a:ext cx="1756610" cy="1132207"/>
          </a:xfrm>
          <a:prstGeom prst="rect">
            <a:avLst/>
          </a:prstGeom>
        </p:spPr>
      </p:pic>
      <p:grpSp>
        <p:nvGrpSpPr>
          <p:cNvPr id="16" name="Grupo 15"/>
          <p:cNvGrpSpPr/>
          <p:nvPr/>
        </p:nvGrpSpPr>
        <p:grpSpPr>
          <a:xfrm>
            <a:off x="259308" y="1066394"/>
            <a:ext cx="11439040" cy="5607361"/>
            <a:chOff x="259308" y="1066394"/>
            <a:chExt cx="11439040" cy="5607361"/>
          </a:xfrm>
        </p:grpSpPr>
        <p:pic>
          <p:nvPicPr>
            <p:cNvPr id="17" name="Imagen 16"/>
            <p:cNvPicPr>
              <a:picLocks noChangeAspect="1"/>
            </p:cNvPicPr>
            <p:nvPr/>
          </p:nvPicPr>
          <p:blipFill rotWithShape="1">
            <a:blip r:embed="rId3"/>
            <a:srcRect l="593"/>
            <a:stretch/>
          </p:blipFill>
          <p:spPr>
            <a:xfrm>
              <a:off x="259308" y="1066394"/>
              <a:ext cx="11439040" cy="5607361"/>
            </a:xfrm>
            <a:prstGeom prst="rect">
              <a:avLst/>
            </a:prstGeom>
          </p:spPr>
        </p:pic>
        <p:grpSp>
          <p:nvGrpSpPr>
            <p:cNvPr id="18" name="Grupo 17"/>
            <p:cNvGrpSpPr/>
            <p:nvPr/>
          </p:nvGrpSpPr>
          <p:grpSpPr>
            <a:xfrm>
              <a:off x="6100009" y="3870074"/>
              <a:ext cx="673770" cy="1528171"/>
              <a:chOff x="6100009" y="3870074"/>
              <a:chExt cx="673770" cy="1528171"/>
            </a:xfrm>
          </p:grpSpPr>
          <p:sp>
            <p:nvSpPr>
              <p:cNvPr id="19" name="Rectángulo 18"/>
              <p:cNvSpPr/>
              <p:nvPr/>
            </p:nvSpPr>
            <p:spPr>
              <a:xfrm>
                <a:off x="6100010" y="3870074"/>
                <a:ext cx="673769" cy="2526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TAM</a:t>
                </a:r>
                <a:endParaRPr lang="es-MX" sz="1600" b="1" dirty="0"/>
              </a:p>
            </p:txBody>
          </p:sp>
          <p:sp>
            <p:nvSpPr>
              <p:cNvPr id="20" name="Rectángulo 19"/>
              <p:cNvSpPr/>
              <p:nvPr/>
            </p:nvSpPr>
            <p:spPr>
              <a:xfrm>
                <a:off x="6100009" y="5145582"/>
                <a:ext cx="673769" cy="25266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t>TAM</a:t>
                </a:r>
                <a:endParaRPr lang="es-MX" sz="1600" b="1" dirty="0"/>
              </a:p>
            </p:txBody>
          </p:sp>
        </p:grpSp>
      </p:grpSp>
    </p:spTree>
    <p:extLst>
      <p:ext uri="{BB962C8B-B14F-4D97-AF65-F5344CB8AC3E}">
        <p14:creationId xmlns:p14="http://schemas.microsoft.com/office/powerpoint/2010/main" val="4196750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457802" y="0"/>
            <a:ext cx="5024461" cy="4708981"/>
          </a:xfrm>
          <a:prstGeom prst="rect">
            <a:avLst/>
          </a:prstGeom>
          <a:solidFill>
            <a:schemeClr val="bg1">
              <a:lumMod val="85000"/>
            </a:schemeClr>
          </a:solidFill>
          <a:ln w="38100">
            <a:solidFill>
              <a:schemeClr val="tx1"/>
            </a:solidFill>
          </a:ln>
        </p:spPr>
        <p:txBody>
          <a:bodyPr wrap="square">
            <a:spAutoFit/>
          </a:bodyPr>
          <a:lstStyle/>
          <a:p>
            <a:pPr algn="ctr"/>
            <a:r>
              <a:rPr lang="es-ES" sz="6000" b="1" dirty="0" smtClean="0"/>
              <a:t>¿Qué es Tamaulipas Aprende 2024?</a:t>
            </a:r>
          </a:p>
          <a:p>
            <a:pPr algn="ctr"/>
            <a:endParaRPr lang="es-ES" sz="6000" b="1" dirty="0"/>
          </a:p>
          <a:p>
            <a:pPr algn="ctr"/>
            <a:endParaRPr lang="es-MX" sz="6000" b="1" dirty="0"/>
          </a:p>
        </p:txBody>
      </p:sp>
    </p:spTree>
    <p:extLst>
      <p:ext uri="{BB962C8B-B14F-4D97-AF65-F5344CB8AC3E}">
        <p14:creationId xmlns:p14="http://schemas.microsoft.com/office/powerpoint/2010/main" val="513997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rminador 4"/>
          <p:cNvSpPr/>
          <p:nvPr/>
        </p:nvSpPr>
        <p:spPr>
          <a:xfrm>
            <a:off x="259308" y="143614"/>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Durante de la aplicación</a:t>
            </a:r>
            <a:endParaRPr lang="es-MX" sz="2800" b="1" dirty="0">
              <a:solidFill>
                <a:schemeClr val="tx1"/>
              </a:solidFill>
            </a:endParaRPr>
          </a:p>
        </p:txBody>
      </p:sp>
      <p:pic>
        <p:nvPicPr>
          <p:cNvPr id="6" name="Imagen 5"/>
          <p:cNvPicPr/>
          <p:nvPr/>
        </p:nvPicPr>
        <p:blipFill rotWithShape="1">
          <a:blip r:embed="rId2" cstate="print">
            <a:extLst>
              <a:ext uri="{28A0092B-C50C-407E-A947-70E740481C1C}">
                <a14:useLocalDpi xmlns:a14="http://schemas.microsoft.com/office/drawing/2010/main" val="0"/>
              </a:ext>
            </a:extLst>
          </a:blip>
          <a:srcRect l="68930"/>
          <a:stretch/>
        </p:blipFill>
        <p:spPr>
          <a:xfrm>
            <a:off x="9793705" y="0"/>
            <a:ext cx="1756610" cy="1132207"/>
          </a:xfrm>
          <a:prstGeom prst="rect">
            <a:avLst/>
          </a:prstGeom>
        </p:spPr>
      </p:pic>
      <p:grpSp>
        <p:nvGrpSpPr>
          <p:cNvPr id="8" name="Grupo 7"/>
          <p:cNvGrpSpPr/>
          <p:nvPr/>
        </p:nvGrpSpPr>
        <p:grpSpPr>
          <a:xfrm>
            <a:off x="259308" y="1337481"/>
            <a:ext cx="11797884" cy="4585648"/>
            <a:chOff x="259308" y="1337481"/>
            <a:chExt cx="11797884" cy="4585648"/>
          </a:xfrm>
        </p:grpSpPr>
        <p:pic>
          <p:nvPicPr>
            <p:cNvPr id="4" name="Imagen 3"/>
            <p:cNvPicPr>
              <a:picLocks noChangeAspect="1"/>
            </p:cNvPicPr>
            <p:nvPr/>
          </p:nvPicPr>
          <p:blipFill rotWithShape="1">
            <a:blip r:embed="rId3"/>
            <a:srcRect r="5048" b="9822"/>
            <a:stretch/>
          </p:blipFill>
          <p:spPr>
            <a:xfrm>
              <a:off x="259308" y="1337481"/>
              <a:ext cx="11797884" cy="4585648"/>
            </a:xfrm>
            <a:prstGeom prst="rect">
              <a:avLst/>
            </a:prstGeom>
          </p:spPr>
        </p:pic>
        <p:sp>
          <p:nvSpPr>
            <p:cNvPr id="7" name="Rectángulo 6"/>
            <p:cNvSpPr/>
            <p:nvPr/>
          </p:nvSpPr>
          <p:spPr>
            <a:xfrm>
              <a:off x="962526" y="3112947"/>
              <a:ext cx="3152274" cy="51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C00000"/>
                  </a:solidFill>
                </a:rPr>
                <a:t>Jefes de Sector y Supervisores </a:t>
              </a:r>
              <a:endParaRPr lang="es-MX" b="1" dirty="0">
                <a:solidFill>
                  <a:srgbClr val="C00000"/>
                </a:solidFill>
              </a:endParaRPr>
            </a:p>
          </p:txBody>
        </p:sp>
      </p:grpSp>
    </p:spTree>
    <p:extLst>
      <p:ext uri="{BB962C8B-B14F-4D97-AF65-F5344CB8AC3E}">
        <p14:creationId xmlns:p14="http://schemas.microsoft.com/office/powerpoint/2010/main" val="1836811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rminador 4"/>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Después de la aplicación</a:t>
            </a:r>
            <a:endParaRPr lang="es-MX" sz="2800" b="1" dirty="0">
              <a:solidFill>
                <a:schemeClr val="tx1"/>
              </a:solidFill>
            </a:endParaRPr>
          </a:p>
        </p:txBody>
      </p:sp>
      <p:pic>
        <p:nvPicPr>
          <p:cNvPr id="6" name="Imagen 5"/>
          <p:cNvPicPr/>
          <p:nvPr/>
        </p:nvPicPr>
        <p:blipFill rotWithShape="1">
          <a:blip r:embed="rId2" cstate="print">
            <a:extLst>
              <a:ext uri="{28A0092B-C50C-407E-A947-70E740481C1C}">
                <a14:useLocalDpi xmlns:a14="http://schemas.microsoft.com/office/drawing/2010/main" val="0"/>
              </a:ext>
            </a:extLst>
          </a:blip>
          <a:srcRect l="68930"/>
          <a:stretch/>
        </p:blipFill>
        <p:spPr>
          <a:xfrm>
            <a:off x="9733547" y="-44762"/>
            <a:ext cx="1756610" cy="1132207"/>
          </a:xfrm>
          <a:prstGeom prst="rect">
            <a:avLst/>
          </a:prstGeom>
        </p:spPr>
      </p:pic>
      <p:grpSp>
        <p:nvGrpSpPr>
          <p:cNvPr id="8" name="Grupo 7"/>
          <p:cNvGrpSpPr/>
          <p:nvPr/>
        </p:nvGrpSpPr>
        <p:grpSpPr>
          <a:xfrm>
            <a:off x="341194" y="1083376"/>
            <a:ext cx="11547334" cy="5774624"/>
            <a:chOff x="341194" y="1083376"/>
            <a:chExt cx="11547334" cy="5774624"/>
          </a:xfrm>
        </p:grpSpPr>
        <p:pic>
          <p:nvPicPr>
            <p:cNvPr id="4" name="Imagen 3"/>
            <p:cNvPicPr>
              <a:picLocks noChangeAspect="1"/>
            </p:cNvPicPr>
            <p:nvPr/>
          </p:nvPicPr>
          <p:blipFill rotWithShape="1">
            <a:blip r:embed="rId3"/>
            <a:srcRect l="235"/>
            <a:stretch/>
          </p:blipFill>
          <p:spPr>
            <a:xfrm>
              <a:off x="341194" y="1083376"/>
              <a:ext cx="11547334" cy="5774624"/>
            </a:xfrm>
            <a:prstGeom prst="rect">
              <a:avLst/>
            </a:prstGeom>
          </p:spPr>
        </p:pic>
        <p:sp>
          <p:nvSpPr>
            <p:cNvPr id="7" name="Rectángulo 6"/>
            <p:cNvSpPr/>
            <p:nvPr/>
          </p:nvSpPr>
          <p:spPr>
            <a:xfrm>
              <a:off x="1576137" y="2466474"/>
              <a:ext cx="1864895" cy="51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rgbClr val="C00000"/>
                  </a:solidFill>
                </a:rPr>
                <a:t>Jefes de Sector y Supervisores </a:t>
              </a:r>
              <a:endParaRPr lang="es-MX" b="1" dirty="0">
                <a:solidFill>
                  <a:srgbClr val="C00000"/>
                </a:solidFill>
              </a:endParaRPr>
            </a:p>
          </p:txBody>
        </p:sp>
      </p:grpSp>
    </p:spTree>
    <p:extLst>
      <p:ext uri="{BB962C8B-B14F-4D97-AF65-F5344CB8AC3E}">
        <p14:creationId xmlns:p14="http://schemas.microsoft.com/office/powerpoint/2010/main" val="1622328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49504" y="1351129"/>
            <a:ext cx="11069577" cy="3179927"/>
          </a:xfrm>
          <a:prstGeom prst="rect">
            <a:avLst/>
          </a:prstGeom>
        </p:spPr>
      </p:pic>
      <p:sp>
        <p:nvSpPr>
          <p:cNvPr id="5" name="Terminador 4"/>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Materiales de apoyo a la aplicación</a:t>
            </a:r>
            <a:endParaRPr lang="es-MX" sz="2800" b="1" dirty="0">
              <a:solidFill>
                <a:schemeClr val="tx1"/>
              </a:solidFill>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68930"/>
          <a:stretch/>
        </p:blipFill>
        <p:spPr>
          <a:xfrm>
            <a:off x="9516979" y="186192"/>
            <a:ext cx="1756610" cy="1132207"/>
          </a:xfrm>
          <a:prstGeom prst="rect">
            <a:avLst/>
          </a:prstGeom>
        </p:spPr>
      </p:pic>
    </p:spTree>
    <p:extLst>
      <p:ext uri="{BB962C8B-B14F-4D97-AF65-F5344CB8AC3E}">
        <p14:creationId xmlns:p14="http://schemas.microsoft.com/office/powerpoint/2010/main" val="564217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62567" y="0"/>
            <a:ext cx="4353636" cy="5816977"/>
          </a:xfrm>
          <a:prstGeom prst="rect">
            <a:avLst/>
          </a:prstGeom>
          <a:solidFill>
            <a:schemeClr val="bg1">
              <a:lumMod val="85000"/>
            </a:schemeClr>
          </a:solidFill>
        </p:spPr>
        <p:txBody>
          <a:bodyPr wrap="square" rtlCol="0">
            <a:spAutoFit/>
          </a:bodyPr>
          <a:lstStyle/>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endParaRPr lang="es-MX" dirty="0" smtClean="0"/>
          </a:p>
          <a:p>
            <a:pPr algn="ctr"/>
            <a:r>
              <a:rPr lang="es-MX" sz="6000" b="1" dirty="0"/>
              <a:t>Aspectos relevantes</a:t>
            </a:r>
          </a:p>
          <a:p>
            <a:pPr algn="ctr"/>
            <a:r>
              <a:rPr lang="es-MX" sz="3600" b="1" dirty="0" smtClean="0"/>
              <a:t> </a:t>
            </a:r>
          </a:p>
          <a:p>
            <a:pPr algn="ctr"/>
            <a:endParaRPr lang="es-MX" sz="3600" b="1" dirty="0"/>
          </a:p>
          <a:p>
            <a:pPr algn="ctr"/>
            <a:endParaRPr lang="es-MX" sz="3600" b="1" dirty="0"/>
          </a:p>
        </p:txBody>
      </p:sp>
    </p:spTree>
    <p:extLst>
      <p:ext uri="{BB962C8B-B14F-4D97-AF65-F5344CB8AC3E}">
        <p14:creationId xmlns:p14="http://schemas.microsoft.com/office/powerpoint/2010/main" val="3333010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dor 3"/>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Fechas de aplicación y horarios </a:t>
            </a:r>
            <a:endParaRPr lang="es-MX" sz="2800" b="1"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3747415762"/>
              </p:ext>
            </p:extLst>
          </p:nvPr>
        </p:nvGraphicFramePr>
        <p:xfrm>
          <a:off x="1528550" y="2016203"/>
          <a:ext cx="9103056" cy="3220209"/>
        </p:xfrm>
        <a:graphic>
          <a:graphicData uri="http://schemas.openxmlformats.org/drawingml/2006/table">
            <a:tbl>
              <a:tblPr firstRow="1" bandRow="1">
                <a:tableStyleId>{5C22544A-7EE6-4342-B048-85BDC9FD1C3A}</a:tableStyleId>
              </a:tblPr>
              <a:tblGrid>
                <a:gridCol w="3034352">
                  <a:extLst>
                    <a:ext uri="{9D8B030D-6E8A-4147-A177-3AD203B41FA5}">
                      <a16:colId xmlns:a16="http://schemas.microsoft.com/office/drawing/2014/main" val="2159055764"/>
                    </a:ext>
                  </a:extLst>
                </a:gridCol>
                <a:gridCol w="3034352">
                  <a:extLst>
                    <a:ext uri="{9D8B030D-6E8A-4147-A177-3AD203B41FA5}">
                      <a16:colId xmlns:a16="http://schemas.microsoft.com/office/drawing/2014/main" val="3341644800"/>
                    </a:ext>
                  </a:extLst>
                </a:gridCol>
                <a:gridCol w="3034352">
                  <a:extLst>
                    <a:ext uri="{9D8B030D-6E8A-4147-A177-3AD203B41FA5}">
                      <a16:colId xmlns:a16="http://schemas.microsoft.com/office/drawing/2014/main" val="2377401202"/>
                    </a:ext>
                  </a:extLst>
                </a:gridCol>
              </a:tblGrid>
              <a:tr h="768603">
                <a:tc>
                  <a:txBody>
                    <a:bodyPr/>
                    <a:lstStyle/>
                    <a:p>
                      <a:pPr algn="ctr"/>
                      <a:endParaRPr lang="es-MX" dirty="0" smtClean="0"/>
                    </a:p>
                    <a:p>
                      <a:pPr algn="ctr"/>
                      <a:r>
                        <a:rPr lang="es-MX" dirty="0" smtClean="0"/>
                        <a:t>Nivel</a:t>
                      </a:r>
                      <a:r>
                        <a:rPr lang="es-MX" baseline="0" dirty="0" smtClean="0"/>
                        <a:t> educativo</a:t>
                      </a:r>
                      <a:endParaRPr lang="es-MX" dirty="0"/>
                    </a:p>
                  </a:txBody>
                  <a:tcPr>
                    <a:solidFill>
                      <a:schemeClr val="bg1">
                        <a:lumMod val="65000"/>
                      </a:schemeClr>
                    </a:solidFill>
                  </a:tcPr>
                </a:tc>
                <a:tc>
                  <a:txBody>
                    <a:bodyPr/>
                    <a:lstStyle/>
                    <a:p>
                      <a:pPr algn="ctr"/>
                      <a:endParaRPr lang="es-MX" dirty="0" smtClean="0"/>
                    </a:p>
                    <a:p>
                      <a:pPr algn="ctr"/>
                      <a:r>
                        <a:rPr lang="es-MX" dirty="0" smtClean="0"/>
                        <a:t>Fecha </a:t>
                      </a:r>
                      <a:endParaRPr lang="es-MX" dirty="0"/>
                    </a:p>
                  </a:txBody>
                  <a:tcPr>
                    <a:solidFill>
                      <a:schemeClr val="bg1">
                        <a:lumMod val="65000"/>
                      </a:schemeClr>
                    </a:solidFill>
                  </a:tcPr>
                </a:tc>
                <a:tc>
                  <a:txBody>
                    <a:bodyPr/>
                    <a:lstStyle/>
                    <a:p>
                      <a:pPr algn="ctr"/>
                      <a:endParaRPr lang="es-MX" dirty="0" smtClean="0"/>
                    </a:p>
                    <a:p>
                      <a:pPr algn="ctr"/>
                      <a:r>
                        <a:rPr lang="es-MX" dirty="0" smtClean="0"/>
                        <a:t>Horario</a:t>
                      </a:r>
                      <a:endParaRPr lang="es-MX" dirty="0"/>
                    </a:p>
                  </a:txBody>
                  <a:tcPr>
                    <a:solidFill>
                      <a:schemeClr val="bg1">
                        <a:lumMod val="65000"/>
                      </a:schemeClr>
                    </a:solidFill>
                  </a:tcPr>
                </a:tc>
                <a:extLst>
                  <a:ext uri="{0D108BD9-81ED-4DB2-BD59-A6C34878D82A}">
                    <a16:rowId xmlns:a16="http://schemas.microsoft.com/office/drawing/2014/main" val="601553512"/>
                  </a:ext>
                </a:extLst>
              </a:tr>
              <a:tr h="768603">
                <a:tc>
                  <a:txBody>
                    <a:bodyPr/>
                    <a:lstStyle/>
                    <a:p>
                      <a:endParaRPr lang="es-MX" b="1" dirty="0" smtClean="0"/>
                    </a:p>
                    <a:p>
                      <a:r>
                        <a:rPr lang="es-MX" b="1" dirty="0" smtClean="0"/>
                        <a:t>3º de Primaria</a:t>
                      </a:r>
                      <a:endParaRPr lang="es-MX" b="1" dirty="0"/>
                    </a:p>
                  </a:txBody>
                  <a:tcPr>
                    <a:solidFill>
                      <a:schemeClr val="bg1">
                        <a:lumMod val="95000"/>
                      </a:schemeClr>
                    </a:solidFill>
                  </a:tcPr>
                </a:tc>
                <a:tc>
                  <a:txBody>
                    <a:bodyPr/>
                    <a:lstStyle/>
                    <a:p>
                      <a:pPr algn="ctr"/>
                      <a:endParaRPr lang="es-MX" b="1" dirty="0" smtClean="0"/>
                    </a:p>
                    <a:p>
                      <a:pPr algn="ctr"/>
                      <a:r>
                        <a:rPr lang="es-MX" b="1" dirty="0" smtClean="0"/>
                        <a:t>6 y 7 de junio</a:t>
                      </a:r>
                      <a:endParaRPr lang="es-MX" b="1" dirty="0"/>
                    </a:p>
                  </a:txBody>
                  <a:tcPr>
                    <a:solidFill>
                      <a:schemeClr val="bg1">
                        <a:lumMod val="95000"/>
                      </a:schemeClr>
                    </a:solidFill>
                  </a:tcPr>
                </a:tc>
                <a:tc>
                  <a:txBody>
                    <a:bodyPr/>
                    <a:lstStyle/>
                    <a:p>
                      <a:endParaRPr lang="es-MX" b="1" dirty="0" smtClean="0"/>
                    </a:p>
                    <a:p>
                      <a:r>
                        <a:rPr lang="es-MX" b="1" dirty="0" smtClean="0"/>
                        <a:t>En su horario 8:00 o 12:45</a:t>
                      </a:r>
                      <a:endParaRPr lang="es-MX" b="1" dirty="0"/>
                    </a:p>
                  </a:txBody>
                  <a:tcPr>
                    <a:solidFill>
                      <a:schemeClr val="bg1">
                        <a:lumMod val="95000"/>
                      </a:schemeClr>
                    </a:solidFill>
                  </a:tcPr>
                </a:tc>
                <a:extLst>
                  <a:ext uri="{0D108BD9-81ED-4DB2-BD59-A6C34878D82A}">
                    <a16:rowId xmlns:a16="http://schemas.microsoft.com/office/drawing/2014/main" val="1157049802"/>
                  </a:ext>
                </a:extLst>
              </a:tr>
              <a:tr h="768603">
                <a:tc>
                  <a:txBody>
                    <a:bodyPr/>
                    <a:lstStyle/>
                    <a:p>
                      <a:endParaRPr lang="es-MX" b="1" dirty="0" smtClean="0"/>
                    </a:p>
                    <a:p>
                      <a:r>
                        <a:rPr lang="es-MX" b="1" dirty="0" smtClean="0"/>
                        <a:t>6º de Primaria</a:t>
                      </a:r>
                      <a:endParaRPr lang="es-MX" b="1" dirty="0"/>
                    </a:p>
                  </a:txBody>
                  <a:tcPr>
                    <a:solidFill>
                      <a:schemeClr val="bg1">
                        <a:lumMod val="95000"/>
                      </a:schemeClr>
                    </a:solidFill>
                  </a:tcPr>
                </a:tc>
                <a:tc>
                  <a:txBody>
                    <a:bodyPr/>
                    <a:lstStyle/>
                    <a:p>
                      <a:pPr algn="ctr"/>
                      <a:endParaRPr lang="es-MX" b="1" dirty="0" smtClean="0"/>
                    </a:p>
                    <a:p>
                      <a:pPr algn="ctr"/>
                      <a:r>
                        <a:rPr lang="es-MX" b="1" dirty="0" smtClean="0"/>
                        <a:t>4 de junio</a:t>
                      </a:r>
                      <a:endParaRPr lang="es-MX" b="1" dirty="0"/>
                    </a:p>
                  </a:txBody>
                  <a:tcPr>
                    <a:solidFill>
                      <a:schemeClr val="bg1">
                        <a:lumMod val="95000"/>
                      </a:schemeClr>
                    </a:solidFill>
                  </a:tcPr>
                </a:tc>
                <a:tc>
                  <a:txBody>
                    <a:bodyPr/>
                    <a:lstStyle/>
                    <a:p>
                      <a:endParaRPr lang="es-MX"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MX" b="1" dirty="0" smtClean="0"/>
                        <a:t>En su horario 8:00 o 12:45</a:t>
                      </a:r>
                    </a:p>
                    <a:p>
                      <a:endParaRPr lang="es-MX" b="1" dirty="0"/>
                    </a:p>
                  </a:txBody>
                  <a:tcPr>
                    <a:solidFill>
                      <a:schemeClr val="bg1">
                        <a:lumMod val="95000"/>
                      </a:schemeClr>
                    </a:solidFill>
                  </a:tcPr>
                </a:tc>
                <a:extLst>
                  <a:ext uri="{0D108BD9-81ED-4DB2-BD59-A6C34878D82A}">
                    <a16:rowId xmlns:a16="http://schemas.microsoft.com/office/drawing/2014/main" val="1798066779"/>
                  </a:ext>
                </a:extLst>
              </a:tr>
              <a:tr h="768603">
                <a:tc>
                  <a:txBody>
                    <a:bodyPr/>
                    <a:lstStyle/>
                    <a:p>
                      <a:endParaRPr lang="es-MX" b="1" dirty="0" smtClean="0"/>
                    </a:p>
                    <a:p>
                      <a:r>
                        <a:rPr lang="es-MX" b="1" dirty="0" smtClean="0"/>
                        <a:t>3º de Secundaria</a:t>
                      </a:r>
                      <a:endParaRPr lang="es-MX" b="1" dirty="0"/>
                    </a:p>
                  </a:txBody>
                  <a:tcPr>
                    <a:solidFill>
                      <a:schemeClr val="bg1">
                        <a:lumMod val="95000"/>
                      </a:schemeClr>
                    </a:solidFill>
                  </a:tcPr>
                </a:tc>
                <a:tc>
                  <a:txBody>
                    <a:bodyPr/>
                    <a:lstStyle/>
                    <a:p>
                      <a:pPr algn="ctr"/>
                      <a:endParaRPr lang="es-MX" b="1" dirty="0" smtClean="0"/>
                    </a:p>
                    <a:p>
                      <a:pPr algn="ctr"/>
                      <a:r>
                        <a:rPr lang="es-MX" b="1" dirty="0" smtClean="0"/>
                        <a:t>5 de junio</a:t>
                      </a:r>
                      <a:endParaRPr lang="es-MX" b="1" dirty="0"/>
                    </a:p>
                  </a:txBody>
                  <a:tcPr>
                    <a:solidFill>
                      <a:schemeClr val="bg1">
                        <a:lumMod val="95000"/>
                      </a:schemeClr>
                    </a:solidFill>
                  </a:tcPr>
                </a:tc>
                <a:tc>
                  <a:txBody>
                    <a:bodyPr/>
                    <a:lstStyle/>
                    <a:p>
                      <a:endParaRPr lang="es-MX" b="1" dirty="0" smtClean="0"/>
                    </a:p>
                    <a:p>
                      <a:r>
                        <a:rPr lang="es-MX" b="1" dirty="0" smtClean="0"/>
                        <a:t>Iniciar a las 8:00</a:t>
                      </a:r>
                      <a:r>
                        <a:rPr lang="es-MX" b="1" baseline="0" dirty="0" smtClean="0"/>
                        <a:t> o 13.30</a:t>
                      </a:r>
                      <a:endParaRPr lang="es-MX" b="1" dirty="0"/>
                    </a:p>
                  </a:txBody>
                  <a:tcPr>
                    <a:solidFill>
                      <a:schemeClr val="bg1">
                        <a:lumMod val="95000"/>
                      </a:schemeClr>
                    </a:solidFill>
                  </a:tcPr>
                </a:tc>
                <a:extLst>
                  <a:ext uri="{0D108BD9-81ED-4DB2-BD59-A6C34878D82A}">
                    <a16:rowId xmlns:a16="http://schemas.microsoft.com/office/drawing/2014/main" val="2333803606"/>
                  </a:ext>
                </a:extLst>
              </a:tr>
            </a:tbl>
          </a:graphicData>
        </a:graphic>
      </p:graphicFrame>
      <p:pic>
        <p:nvPicPr>
          <p:cNvPr id="7" name="Imagen 6"/>
          <p:cNvPicPr/>
          <p:nvPr/>
        </p:nvPicPr>
        <p:blipFill rotWithShape="1">
          <a:blip r:embed="rId2" cstate="print">
            <a:extLst>
              <a:ext uri="{28A0092B-C50C-407E-A947-70E740481C1C}">
                <a14:useLocalDpi xmlns:a14="http://schemas.microsoft.com/office/drawing/2010/main" val="0"/>
              </a:ext>
            </a:extLst>
          </a:blip>
          <a:srcRect l="68930"/>
          <a:stretch/>
        </p:blipFill>
        <p:spPr>
          <a:xfrm>
            <a:off x="9107905" y="211266"/>
            <a:ext cx="1756610" cy="1132207"/>
          </a:xfrm>
          <a:prstGeom prst="rect">
            <a:avLst/>
          </a:prstGeom>
        </p:spPr>
      </p:pic>
      <p:sp>
        <p:nvSpPr>
          <p:cNvPr id="8" name="CuadroTexto 7"/>
          <p:cNvSpPr txBox="1"/>
          <p:nvPr/>
        </p:nvSpPr>
        <p:spPr>
          <a:xfrm>
            <a:off x="1660358" y="5799221"/>
            <a:ext cx="8971248" cy="646331"/>
          </a:xfrm>
          <a:prstGeom prst="rect">
            <a:avLst/>
          </a:prstGeom>
          <a:noFill/>
        </p:spPr>
        <p:txBody>
          <a:bodyPr wrap="square" rtlCol="0">
            <a:spAutoFit/>
          </a:bodyPr>
          <a:lstStyle/>
          <a:p>
            <a:r>
              <a:rPr lang="es-MX" b="1" dirty="0" smtClean="0"/>
              <a:t>Los turnos vespertinos en el horario de clase, de 13:30 a 17:45 </a:t>
            </a:r>
            <a:r>
              <a:rPr lang="es-MX" b="1" dirty="0" err="1" smtClean="0"/>
              <a:t>hrs</a:t>
            </a:r>
            <a:r>
              <a:rPr lang="es-MX" b="1" dirty="0" smtClean="0"/>
              <a:t>. las primarias y las secundarias de 13: 30 a 19:00 </a:t>
            </a:r>
            <a:r>
              <a:rPr lang="es-MX" b="1" dirty="0" err="1" smtClean="0"/>
              <a:t>hrs</a:t>
            </a:r>
            <a:r>
              <a:rPr lang="es-MX" b="1" dirty="0" smtClean="0"/>
              <a:t>.</a:t>
            </a:r>
            <a:endParaRPr lang="es-MX" b="1" dirty="0"/>
          </a:p>
        </p:txBody>
      </p:sp>
    </p:spTree>
    <p:extLst>
      <p:ext uri="{BB962C8B-B14F-4D97-AF65-F5344CB8AC3E}">
        <p14:creationId xmlns:p14="http://schemas.microsoft.com/office/powerpoint/2010/main" val="26813621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0334" y="1179479"/>
            <a:ext cx="7037696" cy="5262979"/>
          </a:xfrm>
          <a:prstGeom prst="rect">
            <a:avLst/>
          </a:prstGeom>
        </p:spPr>
        <p:txBody>
          <a:bodyPr wrap="square">
            <a:spAutoFit/>
          </a:bodyPr>
          <a:lstStyle/>
          <a:p>
            <a:pPr algn="just"/>
            <a:r>
              <a:rPr lang="es-ES" sz="2400" dirty="0" smtClean="0"/>
              <a:t>El material para la aplicación será entregado a partir del día </a:t>
            </a:r>
            <a:r>
              <a:rPr lang="es-ES" sz="2400" b="1" dirty="0" smtClean="0"/>
              <a:t>30, 31 de mayo y 1 de junio</a:t>
            </a:r>
            <a:r>
              <a:rPr lang="es-ES" sz="2400" dirty="0" smtClean="0"/>
              <a:t>, a cada región para 6° grado para 3° grado de primaria y 3° grado de secundaria.</a:t>
            </a:r>
          </a:p>
          <a:p>
            <a:endParaRPr lang="es-ES" sz="2400" dirty="0"/>
          </a:p>
          <a:p>
            <a:r>
              <a:rPr lang="es-ES" sz="2400" dirty="0" smtClean="0"/>
              <a:t>Se entregará: </a:t>
            </a:r>
          </a:p>
          <a:p>
            <a:r>
              <a:rPr lang="es-ES" sz="2400" dirty="0" smtClean="0"/>
              <a:t>✔ Cuadernillos </a:t>
            </a:r>
          </a:p>
          <a:p>
            <a:r>
              <a:rPr lang="es-ES" sz="2400" dirty="0" smtClean="0"/>
              <a:t>✔ Listas de asistencia </a:t>
            </a:r>
          </a:p>
          <a:p>
            <a:r>
              <a:rPr lang="es-ES" sz="2400" dirty="0" smtClean="0"/>
              <a:t>✔ Hojas de respuestas</a:t>
            </a:r>
          </a:p>
          <a:p>
            <a:pPr marL="342900" indent="-342900">
              <a:buFont typeface="Wingdings" panose="05000000000000000000" pitchFamily="2" charset="2"/>
              <a:buChar char="ü"/>
            </a:pPr>
            <a:r>
              <a:rPr lang="es-ES" sz="2400" dirty="0"/>
              <a:t>Formato </a:t>
            </a:r>
            <a:r>
              <a:rPr lang="es-ES" sz="2400" dirty="0" smtClean="0"/>
              <a:t>de Acta de Aplicación</a:t>
            </a:r>
          </a:p>
          <a:p>
            <a:pPr marL="342900" indent="-342900">
              <a:buFont typeface="Wingdings" panose="05000000000000000000" pitchFamily="2" charset="2"/>
              <a:buChar char="ü"/>
            </a:pPr>
            <a:r>
              <a:rPr lang="es-ES" sz="2400" dirty="0"/>
              <a:t> </a:t>
            </a:r>
            <a:r>
              <a:rPr lang="es-ES" sz="2400" dirty="0" smtClean="0"/>
              <a:t>Dípticos de información</a:t>
            </a:r>
          </a:p>
          <a:p>
            <a:endParaRPr lang="es-ES" sz="2400" dirty="0"/>
          </a:p>
          <a:p>
            <a:r>
              <a:rPr lang="es-ES" sz="2400" dirty="0" smtClean="0"/>
              <a:t> Favor de reportar inmediatamente a su región la falta de material.</a:t>
            </a:r>
            <a:endParaRPr lang="es-MX" sz="2400" dirty="0"/>
          </a:p>
        </p:txBody>
      </p:sp>
      <p:sp>
        <p:nvSpPr>
          <p:cNvPr id="5" name="Terminador 4"/>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Distribución del material</a:t>
            </a:r>
            <a:endParaRPr lang="es-MX" sz="2800" b="1" dirty="0">
              <a:solidFill>
                <a:schemeClr val="tx1"/>
              </a:solidFill>
            </a:endParaRPr>
          </a:p>
        </p:txBody>
      </p:sp>
      <p:pic>
        <p:nvPicPr>
          <p:cNvPr id="6" name="Imagen 5"/>
          <p:cNvPicPr>
            <a:picLocks noChangeAspect="1"/>
          </p:cNvPicPr>
          <p:nvPr/>
        </p:nvPicPr>
        <p:blipFill>
          <a:blip r:embed="rId2"/>
          <a:stretch>
            <a:fillRect/>
          </a:stretch>
        </p:blipFill>
        <p:spPr>
          <a:xfrm>
            <a:off x="7610204" y="1416677"/>
            <a:ext cx="4433882" cy="4492804"/>
          </a:xfrm>
          <a:prstGeom prst="rect">
            <a:avLst/>
          </a:prstGeom>
        </p:spPr>
      </p:pic>
      <p:pic>
        <p:nvPicPr>
          <p:cNvPr id="7" name="Imagen 6"/>
          <p:cNvPicPr/>
          <p:nvPr/>
        </p:nvPicPr>
        <p:blipFill rotWithShape="1">
          <a:blip r:embed="rId3" cstate="print">
            <a:extLst>
              <a:ext uri="{28A0092B-C50C-407E-A947-70E740481C1C}">
                <a14:useLocalDpi xmlns:a14="http://schemas.microsoft.com/office/drawing/2010/main" val="0"/>
              </a:ext>
            </a:extLst>
          </a:blip>
          <a:srcRect l="68930"/>
          <a:stretch/>
        </p:blipFill>
        <p:spPr>
          <a:xfrm>
            <a:off x="9492916" y="167203"/>
            <a:ext cx="1756610" cy="1132207"/>
          </a:xfrm>
          <a:prstGeom prst="rect">
            <a:avLst/>
          </a:prstGeom>
        </p:spPr>
      </p:pic>
    </p:spTree>
    <p:extLst>
      <p:ext uri="{BB962C8B-B14F-4D97-AF65-F5344CB8AC3E}">
        <p14:creationId xmlns:p14="http://schemas.microsoft.com/office/powerpoint/2010/main" val="17753306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019766" y="1937981"/>
            <a:ext cx="9949214" cy="3108543"/>
          </a:xfrm>
          <a:prstGeom prst="rect">
            <a:avLst/>
          </a:prstGeom>
          <a:noFill/>
        </p:spPr>
        <p:txBody>
          <a:bodyPr wrap="square" rtlCol="0">
            <a:spAutoFit/>
          </a:bodyPr>
          <a:lstStyle/>
          <a:p>
            <a:r>
              <a:rPr lang="es-MX" sz="2800" dirty="0" smtClean="0"/>
              <a:t>1.- Links. Encuestas (para directivos, docentes, estudiantes y sus familias</a:t>
            </a:r>
          </a:p>
          <a:p>
            <a:r>
              <a:rPr lang="es-MX" sz="2800" dirty="0" smtClean="0"/>
              <a:t>2.- Links. Para descargar la app para escanear hojas de respuesta</a:t>
            </a:r>
          </a:p>
          <a:p>
            <a:r>
              <a:rPr lang="es-MX" sz="2800" dirty="0" smtClean="0"/>
              <a:t>3.- Link. Para generar hojas de respuesta genéricas.</a:t>
            </a:r>
          </a:p>
          <a:p>
            <a:r>
              <a:rPr lang="es-MX" sz="2800" dirty="0" smtClean="0"/>
              <a:t>4.- Para el monitoreo del proceso de aplicación</a:t>
            </a:r>
          </a:p>
          <a:p>
            <a:r>
              <a:rPr lang="es-MX" sz="2800" dirty="0" smtClean="0"/>
              <a:t>5.- Los materiales estarán a disposición en la página de SIIE, en el módulo de evaluación</a:t>
            </a:r>
            <a:endParaRPr lang="es-MX" sz="2800" dirty="0"/>
          </a:p>
        </p:txBody>
      </p:sp>
      <p:sp>
        <p:nvSpPr>
          <p:cNvPr id="6" name="Terminador 5"/>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Distribución del material</a:t>
            </a:r>
            <a:endParaRPr lang="es-MX" sz="2800" b="1" dirty="0">
              <a:solidFill>
                <a:schemeClr val="tx1"/>
              </a:solidFill>
            </a:endParaRPr>
          </a:p>
        </p:txBody>
      </p:sp>
      <p:pic>
        <p:nvPicPr>
          <p:cNvPr id="7" name="Imagen 6"/>
          <p:cNvPicPr/>
          <p:nvPr/>
        </p:nvPicPr>
        <p:blipFill rotWithShape="1">
          <a:blip r:embed="rId2" cstate="print">
            <a:extLst>
              <a:ext uri="{28A0092B-C50C-407E-A947-70E740481C1C}">
                <a14:useLocalDpi xmlns:a14="http://schemas.microsoft.com/office/drawing/2010/main" val="0"/>
              </a:ext>
            </a:extLst>
          </a:blip>
          <a:srcRect l="68930"/>
          <a:stretch/>
        </p:blipFill>
        <p:spPr>
          <a:xfrm>
            <a:off x="9095873" y="223298"/>
            <a:ext cx="1756610" cy="1132207"/>
          </a:xfrm>
          <a:prstGeom prst="rect">
            <a:avLst/>
          </a:prstGeom>
        </p:spPr>
      </p:pic>
    </p:spTree>
    <p:extLst>
      <p:ext uri="{BB962C8B-B14F-4D97-AF65-F5344CB8AC3E}">
        <p14:creationId xmlns:p14="http://schemas.microsoft.com/office/powerpoint/2010/main" val="3934680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rminador 4"/>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Hojas de respuesta genéricas </a:t>
            </a:r>
            <a:endParaRPr lang="es-MX" sz="2800" b="1" dirty="0">
              <a:solidFill>
                <a:schemeClr val="tx1"/>
              </a:solidFill>
            </a:endParaRPr>
          </a:p>
        </p:txBody>
      </p:sp>
      <p:pic>
        <p:nvPicPr>
          <p:cNvPr id="6" name="Imagen 5"/>
          <p:cNvPicPr/>
          <p:nvPr/>
        </p:nvPicPr>
        <p:blipFill rotWithShape="1">
          <a:blip r:embed="rId2" cstate="print">
            <a:extLst>
              <a:ext uri="{28A0092B-C50C-407E-A947-70E740481C1C}">
                <a14:useLocalDpi xmlns:a14="http://schemas.microsoft.com/office/drawing/2010/main" val="0"/>
              </a:ext>
            </a:extLst>
          </a:blip>
          <a:srcRect l="68930"/>
          <a:stretch/>
        </p:blipFill>
        <p:spPr>
          <a:xfrm>
            <a:off x="9348537" y="155926"/>
            <a:ext cx="1756610" cy="1132207"/>
          </a:xfrm>
          <a:prstGeom prst="rect">
            <a:avLst/>
          </a:prstGeom>
        </p:spPr>
      </p:pic>
      <p:grpSp>
        <p:nvGrpSpPr>
          <p:cNvPr id="11" name="Grupo 10"/>
          <p:cNvGrpSpPr/>
          <p:nvPr/>
        </p:nvGrpSpPr>
        <p:grpSpPr>
          <a:xfrm>
            <a:off x="532263" y="1579979"/>
            <a:ext cx="11092397" cy="4671145"/>
            <a:chOff x="532263" y="1579979"/>
            <a:chExt cx="11092397" cy="4671145"/>
          </a:xfrm>
        </p:grpSpPr>
        <p:grpSp>
          <p:nvGrpSpPr>
            <p:cNvPr id="9" name="Grupo 8"/>
            <p:cNvGrpSpPr/>
            <p:nvPr/>
          </p:nvGrpSpPr>
          <p:grpSpPr>
            <a:xfrm>
              <a:off x="532263" y="1579979"/>
              <a:ext cx="11092397" cy="4671145"/>
              <a:chOff x="532263" y="1579979"/>
              <a:chExt cx="11092397" cy="4671145"/>
            </a:xfrm>
          </p:grpSpPr>
          <p:pic>
            <p:nvPicPr>
              <p:cNvPr id="4" name="Imagen 3"/>
              <p:cNvPicPr>
                <a:picLocks noChangeAspect="1"/>
              </p:cNvPicPr>
              <p:nvPr/>
            </p:nvPicPr>
            <p:blipFill>
              <a:blip r:embed="rId3"/>
              <a:stretch>
                <a:fillRect/>
              </a:stretch>
            </p:blipFill>
            <p:spPr>
              <a:xfrm>
                <a:off x="532263" y="1579979"/>
                <a:ext cx="11092397" cy="4671145"/>
              </a:xfrm>
              <a:prstGeom prst="rect">
                <a:avLst/>
              </a:prstGeom>
            </p:spPr>
          </p:pic>
          <p:sp>
            <p:nvSpPr>
              <p:cNvPr id="7" name="Rectángulo 6"/>
              <p:cNvSpPr/>
              <p:nvPr/>
            </p:nvSpPr>
            <p:spPr>
              <a:xfrm>
                <a:off x="6485021" y="5438274"/>
                <a:ext cx="74595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7118684" y="5209674"/>
                <a:ext cx="745958"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0" name="CuadroTexto 9"/>
            <p:cNvSpPr txBox="1"/>
            <p:nvPr/>
          </p:nvSpPr>
          <p:spPr>
            <a:xfrm>
              <a:off x="6990347" y="5152464"/>
              <a:ext cx="481263" cy="400110"/>
            </a:xfrm>
            <a:prstGeom prst="rect">
              <a:avLst/>
            </a:prstGeom>
            <a:noFill/>
          </p:spPr>
          <p:txBody>
            <a:bodyPr wrap="square" rtlCol="0">
              <a:spAutoFit/>
            </a:bodyPr>
            <a:lstStyle/>
            <a:p>
              <a:r>
                <a:rPr lang="es-MX" sz="2000" b="1" dirty="0" smtClean="0"/>
                <a:t>“</a:t>
              </a:r>
              <a:endParaRPr lang="es-MX" sz="2000" b="1" dirty="0"/>
            </a:p>
          </p:txBody>
        </p:sp>
      </p:grpSp>
    </p:spTree>
    <p:extLst>
      <p:ext uri="{BB962C8B-B14F-4D97-AF65-F5344CB8AC3E}">
        <p14:creationId xmlns:p14="http://schemas.microsoft.com/office/powerpoint/2010/main" val="3102852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dor 3"/>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Distribución del material</a:t>
            </a:r>
            <a:endParaRPr lang="es-MX" sz="2800" b="1" dirty="0">
              <a:solidFill>
                <a:schemeClr val="tx1"/>
              </a:solidFill>
            </a:endParaRPr>
          </a:p>
        </p:txBody>
      </p:sp>
      <p:pic>
        <p:nvPicPr>
          <p:cNvPr id="5" name="Imagen 4"/>
          <p:cNvPicPr>
            <a:picLocks noChangeAspect="1"/>
          </p:cNvPicPr>
          <p:nvPr/>
        </p:nvPicPr>
        <p:blipFill rotWithShape="1">
          <a:blip r:embed="rId2"/>
          <a:srcRect r="55097"/>
          <a:stretch/>
        </p:blipFill>
        <p:spPr>
          <a:xfrm>
            <a:off x="818866" y="1337481"/>
            <a:ext cx="4932229" cy="5167289"/>
          </a:xfrm>
          <a:prstGeom prst="rect">
            <a:avLst/>
          </a:prstGeom>
        </p:spPr>
      </p:pic>
      <p:pic>
        <p:nvPicPr>
          <p:cNvPr id="10" name="Imagen 9"/>
          <p:cNvPicPr/>
          <p:nvPr/>
        </p:nvPicPr>
        <p:blipFill rotWithShape="1">
          <a:blip r:embed="rId3" cstate="print">
            <a:extLst>
              <a:ext uri="{28A0092B-C50C-407E-A947-70E740481C1C}">
                <a14:useLocalDpi xmlns:a14="http://schemas.microsoft.com/office/drawing/2010/main" val="0"/>
              </a:ext>
            </a:extLst>
          </a:blip>
          <a:srcRect l="68930"/>
          <a:stretch/>
        </p:blipFill>
        <p:spPr>
          <a:xfrm>
            <a:off x="9276348" y="174125"/>
            <a:ext cx="1756610" cy="1132207"/>
          </a:xfrm>
          <a:prstGeom prst="rect">
            <a:avLst/>
          </a:prstGeom>
        </p:spPr>
      </p:pic>
      <p:sp>
        <p:nvSpPr>
          <p:cNvPr id="12" name="Rectángulo 11"/>
          <p:cNvSpPr/>
          <p:nvPr/>
        </p:nvSpPr>
        <p:spPr>
          <a:xfrm>
            <a:off x="1997242" y="5262109"/>
            <a:ext cx="2839453"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t</a:t>
            </a:r>
            <a:r>
              <a:rPr lang="es-MX" b="1" dirty="0" smtClean="0">
                <a:solidFill>
                  <a:schemeClr val="tx1"/>
                </a:solidFill>
              </a:rPr>
              <a:t>eléfono celular del director  </a:t>
            </a:r>
            <a:endParaRPr lang="es-MX" b="1" dirty="0">
              <a:solidFill>
                <a:schemeClr val="tx1"/>
              </a:solidFill>
            </a:endParaRPr>
          </a:p>
        </p:txBody>
      </p:sp>
      <p:sp>
        <p:nvSpPr>
          <p:cNvPr id="13" name="Rectángulo 12"/>
          <p:cNvSpPr/>
          <p:nvPr/>
        </p:nvSpPr>
        <p:spPr>
          <a:xfrm>
            <a:off x="3898231" y="4928636"/>
            <a:ext cx="1463841" cy="220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solidFill>
                  <a:schemeClr val="tx1"/>
                </a:solidFill>
              </a:rPr>
              <a:t>de la escuela, </a:t>
            </a:r>
            <a:endParaRPr lang="es-MX" b="1" dirty="0">
              <a:solidFill>
                <a:schemeClr val="tx1"/>
              </a:solidFill>
            </a:endParaRPr>
          </a:p>
        </p:txBody>
      </p:sp>
      <p:pic>
        <p:nvPicPr>
          <p:cNvPr id="14" name="Imagen 13"/>
          <p:cNvPicPr>
            <a:picLocks noChangeAspect="1"/>
          </p:cNvPicPr>
          <p:nvPr/>
        </p:nvPicPr>
        <p:blipFill>
          <a:blip r:embed="rId4"/>
          <a:stretch>
            <a:fillRect/>
          </a:stretch>
        </p:blipFill>
        <p:spPr>
          <a:xfrm>
            <a:off x="7355852" y="2237556"/>
            <a:ext cx="3410426" cy="3419952"/>
          </a:xfrm>
          <a:prstGeom prst="rect">
            <a:avLst/>
          </a:prstGeom>
        </p:spPr>
      </p:pic>
      <p:sp>
        <p:nvSpPr>
          <p:cNvPr id="15" name="CuadroTexto 14"/>
          <p:cNvSpPr txBox="1"/>
          <p:nvPr/>
        </p:nvSpPr>
        <p:spPr>
          <a:xfrm>
            <a:off x="7127992" y="1337481"/>
            <a:ext cx="3404936" cy="369332"/>
          </a:xfrm>
          <a:prstGeom prst="rect">
            <a:avLst/>
          </a:prstGeom>
          <a:noFill/>
        </p:spPr>
        <p:txBody>
          <a:bodyPr wrap="square" rtlCol="0">
            <a:spAutoFit/>
          </a:bodyPr>
          <a:lstStyle/>
          <a:p>
            <a:pPr algn="ctr"/>
            <a:r>
              <a:rPr lang="es-MX" b="1" dirty="0" smtClean="0"/>
              <a:t>Icono para solicitar hoja genérica </a:t>
            </a:r>
            <a:endParaRPr lang="es-MX" b="1" dirty="0"/>
          </a:p>
        </p:txBody>
      </p:sp>
    </p:spTree>
    <p:extLst>
      <p:ext uri="{BB962C8B-B14F-4D97-AF65-F5344CB8AC3E}">
        <p14:creationId xmlns:p14="http://schemas.microsoft.com/office/powerpoint/2010/main" val="19272227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40240" y="1608578"/>
            <a:ext cx="6091958" cy="3927441"/>
          </a:xfrm>
          <a:prstGeom prst="rect">
            <a:avLst/>
          </a:prstGeom>
        </p:spPr>
      </p:pic>
      <p:sp>
        <p:nvSpPr>
          <p:cNvPr id="7" name="CuadroTexto 6"/>
          <p:cNvSpPr txBox="1"/>
          <p:nvPr/>
        </p:nvSpPr>
        <p:spPr>
          <a:xfrm>
            <a:off x="348913" y="721895"/>
            <a:ext cx="5715000" cy="369332"/>
          </a:xfrm>
          <a:prstGeom prst="rect">
            <a:avLst/>
          </a:prstGeom>
          <a:noFill/>
        </p:spPr>
        <p:txBody>
          <a:bodyPr wrap="square" rtlCol="0">
            <a:spAutoFit/>
          </a:bodyPr>
          <a:lstStyle/>
          <a:p>
            <a:r>
              <a:rPr lang="es-MX" b="1" dirty="0" smtClean="0"/>
              <a:t>Capturan Usuario y contraseña del SIIE </a:t>
            </a:r>
            <a:endParaRPr lang="es-MX" b="1" dirty="0"/>
          </a:p>
        </p:txBody>
      </p:sp>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3138" y="1721816"/>
            <a:ext cx="5658862" cy="3700963"/>
          </a:xfrm>
          <a:prstGeom prst="rect">
            <a:avLst/>
          </a:prstGeom>
        </p:spPr>
      </p:pic>
    </p:spTree>
    <p:extLst>
      <p:ext uri="{BB962C8B-B14F-4D97-AF65-F5344CB8AC3E}">
        <p14:creationId xmlns:p14="http://schemas.microsoft.com/office/powerpoint/2010/main" val="2405660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09601" y="2696314"/>
            <a:ext cx="6096000" cy="3046988"/>
          </a:xfrm>
          <a:prstGeom prst="rect">
            <a:avLst/>
          </a:prstGeom>
        </p:spPr>
        <p:txBody>
          <a:bodyPr>
            <a:spAutoFit/>
          </a:bodyPr>
          <a:lstStyle/>
          <a:p>
            <a:pPr algn="just"/>
            <a:r>
              <a:rPr lang="es-ES" sz="3200" dirty="0" smtClean="0"/>
              <a:t>La evaluación de Tamaulipas Aprende tiene como objetivo </a:t>
            </a:r>
            <a:r>
              <a:rPr lang="es-ES" sz="3200" b="1" dirty="0" smtClean="0">
                <a:solidFill>
                  <a:srgbClr val="C00000"/>
                </a:solidFill>
              </a:rPr>
              <a:t>Fortalecer y Mejorar </a:t>
            </a:r>
            <a:r>
              <a:rPr lang="es-ES" sz="3200" dirty="0" smtClean="0"/>
              <a:t>los aprendizajes de los estudiantes de educación primaria y secundaria en Tamaulipas. </a:t>
            </a:r>
            <a:endParaRPr lang="es-MX" sz="3200" dirty="0"/>
          </a:p>
        </p:txBody>
      </p:sp>
      <p:pic>
        <p:nvPicPr>
          <p:cNvPr id="5" name="Imagen 4"/>
          <p:cNvPicPr/>
          <p:nvPr/>
        </p:nvPicPr>
        <p:blipFill>
          <a:blip r:embed="rId2" cstate="print">
            <a:extLst>
              <a:ext uri="{28A0092B-C50C-407E-A947-70E740481C1C}">
                <a14:useLocalDpi xmlns:a14="http://schemas.microsoft.com/office/drawing/2010/main" val="0"/>
              </a:ext>
            </a:extLst>
          </a:blip>
          <a:stretch>
            <a:fillRect/>
          </a:stretch>
        </p:blipFill>
        <p:spPr>
          <a:xfrm>
            <a:off x="491531" y="217596"/>
            <a:ext cx="4358765" cy="816073"/>
          </a:xfrm>
          <a:prstGeom prst="rect">
            <a:avLst/>
          </a:prstGeom>
        </p:spPr>
      </p:pic>
      <p:sp>
        <p:nvSpPr>
          <p:cNvPr id="6" name="Terminador 5"/>
          <p:cNvSpPr/>
          <p:nvPr/>
        </p:nvSpPr>
        <p:spPr>
          <a:xfrm>
            <a:off x="689113" y="1364975"/>
            <a:ext cx="4823791" cy="755374"/>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De manera primordial </a:t>
            </a:r>
            <a:endParaRPr lang="es-MX" sz="2800" b="1" dirty="0">
              <a:solidFill>
                <a:schemeClr val="tx1"/>
              </a:solidFill>
            </a:endParaRPr>
          </a:p>
        </p:txBody>
      </p:sp>
      <p:pic>
        <p:nvPicPr>
          <p:cNvPr id="2050" name="Picture 2" descr="alumnos en un salon de clase levantando la ma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84422" y="1559565"/>
            <a:ext cx="3815924" cy="3815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00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25642" y="1009179"/>
            <a:ext cx="11044989" cy="5328192"/>
          </a:xfrm>
          <a:prstGeom prst="rect">
            <a:avLst/>
          </a:prstGeom>
        </p:spPr>
      </p:pic>
    </p:spTree>
    <p:extLst>
      <p:ext uri="{BB962C8B-B14F-4D97-AF65-F5344CB8AC3E}">
        <p14:creationId xmlns:p14="http://schemas.microsoft.com/office/powerpoint/2010/main" val="2801043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09766" y="0"/>
            <a:ext cx="11460174" cy="3448531"/>
          </a:xfrm>
          <a:prstGeom prst="rect">
            <a:avLst/>
          </a:prstGeom>
        </p:spPr>
      </p:pic>
      <p:pic>
        <p:nvPicPr>
          <p:cNvPr id="5" name="Imagen 4"/>
          <p:cNvPicPr>
            <a:picLocks noChangeAspect="1"/>
          </p:cNvPicPr>
          <p:nvPr/>
        </p:nvPicPr>
        <p:blipFill rotWithShape="1">
          <a:blip r:embed="rId3"/>
          <a:srcRect l="4640" t="5052" r="1915"/>
          <a:stretch/>
        </p:blipFill>
        <p:spPr>
          <a:xfrm>
            <a:off x="2875547" y="2624969"/>
            <a:ext cx="6328612" cy="4088652"/>
          </a:xfrm>
          <a:prstGeom prst="rect">
            <a:avLst/>
          </a:prstGeom>
        </p:spPr>
      </p:pic>
      <p:cxnSp>
        <p:nvCxnSpPr>
          <p:cNvPr id="8" name="Conector recto de flecha 7"/>
          <p:cNvCxnSpPr/>
          <p:nvPr/>
        </p:nvCxnSpPr>
        <p:spPr>
          <a:xfrm flipH="1">
            <a:off x="10732169" y="1724265"/>
            <a:ext cx="481262" cy="23287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Elipse 9"/>
          <p:cNvSpPr/>
          <p:nvPr/>
        </p:nvSpPr>
        <p:spPr>
          <a:xfrm>
            <a:off x="7531768" y="3448531"/>
            <a:ext cx="1443790" cy="12919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119857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75065" y="1191126"/>
            <a:ext cx="11622507" cy="5558590"/>
          </a:xfrm>
          <a:prstGeom prst="rect">
            <a:avLst/>
          </a:prstGeom>
        </p:spPr>
      </p:pic>
      <p:sp>
        <p:nvSpPr>
          <p:cNvPr id="5" name="Terminador 4"/>
          <p:cNvSpPr/>
          <p:nvPr/>
        </p:nvSpPr>
        <p:spPr>
          <a:xfrm>
            <a:off x="259308" y="28009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Hojas de respuestas</a:t>
            </a:r>
            <a:endParaRPr lang="es-MX" sz="2800" b="1" dirty="0">
              <a:solidFill>
                <a:schemeClr val="tx1"/>
              </a:solidFill>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68930"/>
          <a:stretch/>
        </p:blipFill>
        <p:spPr>
          <a:xfrm>
            <a:off x="9444789" y="72085"/>
            <a:ext cx="1756610" cy="1132207"/>
          </a:xfrm>
          <a:prstGeom prst="rect">
            <a:avLst/>
          </a:prstGeom>
        </p:spPr>
      </p:pic>
    </p:spTree>
    <p:extLst>
      <p:ext uri="{BB962C8B-B14F-4D97-AF65-F5344CB8AC3E}">
        <p14:creationId xmlns:p14="http://schemas.microsoft.com/office/powerpoint/2010/main" val="37795285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669" y="938464"/>
            <a:ext cx="5153149" cy="3944729"/>
          </a:xfrm>
          <a:prstGeom prst="rect">
            <a:avLst/>
          </a:prstGeom>
        </p:spPr>
      </p:pic>
      <p:pic>
        <p:nvPicPr>
          <p:cNvPr id="4" name="Imagen 3"/>
          <p:cNvPicPr>
            <a:picLocks noChangeAspect="1"/>
          </p:cNvPicPr>
          <p:nvPr/>
        </p:nvPicPr>
        <p:blipFill>
          <a:blip r:embed="rId3"/>
          <a:stretch>
            <a:fillRect/>
          </a:stretch>
        </p:blipFill>
        <p:spPr>
          <a:xfrm>
            <a:off x="5863871" y="938464"/>
            <a:ext cx="5846866" cy="4295657"/>
          </a:xfrm>
          <a:prstGeom prst="rect">
            <a:avLst/>
          </a:prstGeom>
        </p:spPr>
      </p:pic>
      <p:pic>
        <p:nvPicPr>
          <p:cNvPr id="3" name="Imagen 2"/>
          <p:cNvPicPr>
            <a:picLocks noChangeAspect="1"/>
          </p:cNvPicPr>
          <p:nvPr/>
        </p:nvPicPr>
        <p:blipFill rotWithShape="1">
          <a:blip r:embed="rId4"/>
          <a:srcRect l="4505" r="3518"/>
          <a:stretch/>
        </p:blipFill>
        <p:spPr>
          <a:xfrm>
            <a:off x="3693695" y="3466412"/>
            <a:ext cx="5519730" cy="3235178"/>
          </a:xfrm>
          <a:prstGeom prst="rect">
            <a:avLst/>
          </a:prstGeom>
        </p:spPr>
      </p:pic>
      <p:sp>
        <p:nvSpPr>
          <p:cNvPr id="5" name="CuadroTexto 4"/>
          <p:cNvSpPr txBox="1"/>
          <p:nvPr/>
        </p:nvSpPr>
        <p:spPr>
          <a:xfrm>
            <a:off x="1143000" y="613611"/>
            <a:ext cx="2550695" cy="369332"/>
          </a:xfrm>
          <a:prstGeom prst="rect">
            <a:avLst/>
          </a:prstGeom>
          <a:noFill/>
        </p:spPr>
        <p:txBody>
          <a:bodyPr wrap="square" rtlCol="0">
            <a:spAutoFit/>
          </a:bodyPr>
          <a:lstStyle/>
          <a:p>
            <a:r>
              <a:rPr lang="es-MX" b="1" dirty="0" smtClean="0"/>
              <a:t>Hoja Genérica opción 1 </a:t>
            </a:r>
            <a:endParaRPr lang="es-MX" b="1" dirty="0"/>
          </a:p>
        </p:txBody>
      </p:sp>
      <p:sp>
        <p:nvSpPr>
          <p:cNvPr id="6" name="CuadroTexto 5"/>
          <p:cNvSpPr txBox="1"/>
          <p:nvPr/>
        </p:nvSpPr>
        <p:spPr>
          <a:xfrm>
            <a:off x="8177464" y="569132"/>
            <a:ext cx="2687052" cy="369332"/>
          </a:xfrm>
          <a:prstGeom prst="rect">
            <a:avLst/>
          </a:prstGeom>
          <a:noFill/>
        </p:spPr>
        <p:txBody>
          <a:bodyPr wrap="square" rtlCol="0">
            <a:spAutoFit/>
          </a:bodyPr>
          <a:lstStyle/>
          <a:p>
            <a:r>
              <a:rPr lang="es-MX" b="1" dirty="0" smtClean="0"/>
              <a:t>Hoja re utilizada opción 2 </a:t>
            </a:r>
            <a:endParaRPr lang="es-MX" b="1" dirty="0"/>
          </a:p>
        </p:txBody>
      </p:sp>
      <p:sp>
        <p:nvSpPr>
          <p:cNvPr id="7" name="CuadroTexto 6"/>
          <p:cNvSpPr txBox="1"/>
          <p:nvPr/>
        </p:nvSpPr>
        <p:spPr>
          <a:xfrm>
            <a:off x="7408688" y="5490157"/>
            <a:ext cx="1804737" cy="646331"/>
          </a:xfrm>
          <a:prstGeom prst="rect">
            <a:avLst/>
          </a:prstGeom>
          <a:noFill/>
        </p:spPr>
        <p:txBody>
          <a:bodyPr wrap="square" rtlCol="0">
            <a:spAutoFit/>
          </a:bodyPr>
          <a:lstStyle/>
          <a:p>
            <a:r>
              <a:rPr lang="es-MX" b="1" dirty="0" smtClean="0"/>
              <a:t>Hoja en blanco opción 3</a:t>
            </a:r>
            <a:endParaRPr lang="es-MX" b="1" dirty="0"/>
          </a:p>
        </p:txBody>
      </p:sp>
      <p:cxnSp>
        <p:nvCxnSpPr>
          <p:cNvPr id="9" name="Conector recto 8"/>
          <p:cNvCxnSpPr/>
          <p:nvPr/>
        </p:nvCxnSpPr>
        <p:spPr>
          <a:xfrm>
            <a:off x="7291137" y="1840831"/>
            <a:ext cx="1070810" cy="12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96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2">
            <a:extLst>
              <a:ext uri="{28A0092B-C50C-407E-A947-70E740481C1C}">
                <a14:useLocalDpi xmlns:a14="http://schemas.microsoft.com/office/drawing/2010/main" val="0"/>
              </a:ext>
            </a:extLst>
          </a:blip>
          <a:srcRect t="43542" b="22337"/>
          <a:stretch>
            <a:fillRect/>
          </a:stretch>
        </p:blipFill>
        <p:spPr bwMode="auto">
          <a:xfrm>
            <a:off x="259308" y="1056754"/>
            <a:ext cx="11134596" cy="3490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2 CuadroTexto"/>
          <p:cNvSpPr txBox="1">
            <a:spLocks noChangeArrowheads="1"/>
          </p:cNvSpPr>
          <p:nvPr/>
        </p:nvSpPr>
        <p:spPr bwMode="auto">
          <a:xfrm>
            <a:off x="1744578" y="4090989"/>
            <a:ext cx="96132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Char char="•"/>
            </a:pPr>
            <a:r>
              <a:rPr lang="es-MX" altLang="es-MX" sz="1600" dirty="0">
                <a:latin typeface="Encode Sans" panose="020B0604020202020204" charset="0"/>
              </a:rPr>
              <a:t> </a:t>
            </a:r>
            <a:r>
              <a:rPr lang="es-MX" altLang="es-MX" sz="1600" b="1" dirty="0">
                <a:latin typeface="Encode Sans" panose="020B0604020202020204" charset="0"/>
              </a:rPr>
              <a:t>Capturan  el folio</a:t>
            </a:r>
          </a:p>
          <a:p>
            <a:pPr eaLnBrk="1" hangingPunct="1"/>
            <a:endParaRPr lang="es-MX" altLang="es-MX" sz="1600" b="1" dirty="0">
              <a:latin typeface="Encode Sans" panose="020B0604020202020204" charset="0"/>
            </a:endParaRPr>
          </a:p>
          <a:p>
            <a:pPr eaLnBrk="1" hangingPunct="1">
              <a:buFont typeface="Arial" panose="020B0604020202020204" pitchFamily="34" charset="0"/>
              <a:buChar char="•"/>
            </a:pPr>
            <a:r>
              <a:rPr lang="es-MX" altLang="es-MX" sz="1600" b="1" dirty="0">
                <a:latin typeface="Encode Sans" panose="020B0604020202020204" charset="0"/>
              </a:rPr>
              <a:t> Grupo</a:t>
            </a:r>
          </a:p>
          <a:p>
            <a:pPr eaLnBrk="1" hangingPunct="1"/>
            <a:endParaRPr lang="es-MX" altLang="es-MX" sz="1600" b="1" dirty="0">
              <a:latin typeface="Encode Sans" panose="020B0604020202020204" charset="0"/>
            </a:endParaRPr>
          </a:p>
          <a:p>
            <a:pPr eaLnBrk="1" hangingPunct="1">
              <a:buFont typeface="Arial" panose="020B0604020202020204" pitchFamily="34" charset="0"/>
              <a:buChar char="•"/>
            </a:pPr>
            <a:r>
              <a:rPr lang="es-MX" altLang="es-MX" sz="1600" b="1" dirty="0">
                <a:latin typeface="Encode Sans" panose="020B0604020202020204" charset="0"/>
              </a:rPr>
              <a:t> Nombre del </a:t>
            </a:r>
            <a:r>
              <a:rPr lang="es-MX" altLang="es-MX" sz="1600" b="1" dirty="0" smtClean="0">
                <a:latin typeface="Encode Sans" panose="020B0604020202020204" charset="0"/>
              </a:rPr>
              <a:t>alumno</a:t>
            </a:r>
          </a:p>
          <a:p>
            <a:pPr eaLnBrk="1" hangingPunct="1">
              <a:buFont typeface="Arial" panose="020B0604020202020204" pitchFamily="34" charset="0"/>
              <a:buChar char="•"/>
            </a:pPr>
            <a:endParaRPr lang="es-MX" altLang="es-MX" sz="1600" b="1" dirty="0">
              <a:latin typeface="Encode Sans" panose="020B0604020202020204" charset="0"/>
            </a:endParaRPr>
          </a:p>
          <a:p>
            <a:pPr eaLnBrk="1" hangingPunct="1">
              <a:buFont typeface="Arial" panose="020B0604020202020204" pitchFamily="34" charset="0"/>
              <a:buChar char="•"/>
            </a:pPr>
            <a:endParaRPr lang="es-MX" altLang="es-MX" sz="1600" b="1" dirty="0" smtClean="0">
              <a:latin typeface="Encode Sans" panose="020B0604020202020204" charset="0"/>
            </a:endParaRPr>
          </a:p>
          <a:p>
            <a:pPr eaLnBrk="1" hangingPunct="1">
              <a:buFont typeface="Arial" panose="020B0604020202020204" pitchFamily="34" charset="0"/>
              <a:buChar char="•"/>
            </a:pPr>
            <a:r>
              <a:rPr lang="es-MX" altLang="es-MX" sz="1600" b="1" dirty="0" smtClean="0">
                <a:latin typeface="Encode Sans" panose="020B0604020202020204" charset="0"/>
              </a:rPr>
              <a:t>Solicitar una hoja adicional en </a:t>
            </a:r>
            <a:r>
              <a:rPr lang="es-MX" altLang="es-MX" sz="1600" b="1" dirty="0" smtClean="0">
                <a:latin typeface="Encode Sans" panose="020B0604020202020204" charset="0"/>
                <a:hlinkClick r:id="rId3"/>
              </a:rPr>
              <a:t>www.siie.Tamaulipas@gob.mx</a:t>
            </a:r>
            <a:r>
              <a:rPr lang="es-MX" altLang="es-MX" sz="1600" b="1" dirty="0" smtClean="0">
                <a:latin typeface="Encode Sans" panose="020B0604020202020204" charset="0"/>
              </a:rPr>
              <a:t>, en el módulo de evaluación al revisar los materiales en el banner solicitar hoja genérica. </a:t>
            </a:r>
            <a:endParaRPr lang="es-MX" altLang="es-MX" sz="1600" b="1" dirty="0">
              <a:latin typeface="Encode Sans" panose="020B0604020202020204" charset="0"/>
            </a:endParaRPr>
          </a:p>
        </p:txBody>
      </p:sp>
      <p:sp>
        <p:nvSpPr>
          <p:cNvPr id="31748" name="3 CuadroTexto"/>
          <p:cNvSpPr txBox="1">
            <a:spLocks noChangeArrowheads="1"/>
          </p:cNvSpPr>
          <p:nvPr/>
        </p:nvSpPr>
        <p:spPr bwMode="auto">
          <a:xfrm>
            <a:off x="2052637" y="1120336"/>
            <a:ext cx="653790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MX" altLang="es-MX" sz="1800" b="1" dirty="0">
                <a:latin typeface="Encode Sans" panose="020B0604020202020204" charset="0"/>
              </a:rPr>
              <a:t>Material adicional o </a:t>
            </a:r>
            <a:r>
              <a:rPr lang="es-MX" altLang="es-MX" sz="1800" b="1" dirty="0" smtClean="0">
                <a:latin typeface="Encode Sans" panose="020B0604020202020204" charset="0"/>
              </a:rPr>
              <a:t>reutilizada     opción 2</a:t>
            </a:r>
            <a:endParaRPr lang="es-MX" altLang="es-MX" sz="1800" b="1" dirty="0">
              <a:latin typeface="Encode Sans" panose="020B0604020202020204" charset="0"/>
            </a:endParaRPr>
          </a:p>
        </p:txBody>
      </p:sp>
      <p:pic>
        <p:nvPicPr>
          <p:cNvPr id="5" name="Imagen 4"/>
          <p:cNvPicPr/>
          <p:nvPr/>
        </p:nvPicPr>
        <p:blipFill rotWithShape="1">
          <a:blip r:embed="rId4"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
        <p:nvSpPr>
          <p:cNvPr id="6" name="Terminador 5"/>
          <p:cNvSpPr/>
          <p:nvPr/>
        </p:nvSpPr>
        <p:spPr>
          <a:xfrm>
            <a:off x="259308" y="52071"/>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Hojas de respuestas</a:t>
            </a:r>
            <a:endParaRPr lang="es-MX" sz="2800" b="1" dirty="0">
              <a:solidFill>
                <a:schemeClr val="tx1"/>
              </a:solidFill>
            </a:endParaRPr>
          </a:p>
        </p:txBody>
      </p:sp>
    </p:spTree>
    <p:extLst>
      <p:ext uri="{BB962C8B-B14F-4D97-AF65-F5344CB8AC3E}">
        <p14:creationId xmlns:p14="http://schemas.microsoft.com/office/powerpoint/2010/main" val="4204765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descr="blob:https://web.whatsapp.com/7a88f1f9-ab0d-4dc2-9962-f03a5ca0364f"/>
          <p:cNvSpPr>
            <a:spLocks noChangeAspect="1" noChangeArrowheads="1"/>
          </p:cNvSpPr>
          <p:nvPr/>
        </p:nvSpPr>
        <p:spPr bwMode="auto">
          <a:xfrm>
            <a:off x="1665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MX" altLang="es-MX"/>
          </a:p>
        </p:txBody>
      </p:sp>
      <p:sp>
        <p:nvSpPr>
          <p:cNvPr id="32771" name="AutoShape 4" descr="blob:https://web.whatsapp.com/7a88f1f9-ab0d-4dc2-9962-f03a5ca0364f"/>
          <p:cNvSpPr>
            <a:spLocks noChangeAspect="1" noChangeArrowheads="1"/>
          </p:cNvSpPr>
          <p:nvPr/>
        </p:nvSpPr>
        <p:spPr bwMode="auto">
          <a:xfrm>
            <a:off x="1665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MX" altLang="es-MX"/>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t="46426" b="8440"/>
          <a:stretch>
            <a:fillRect/>
          </a:stretch>
        </p:blipFill>
        <p:spPr bwMode="auto">
          <a:xfrm>
            <a:off x="1082843" y="1555750"/>
            <a:ext cx="9289884"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4 CuadroTexto"/>
          <p:cNvSpPr txBox="1">
            <a:spLocks noChangeArrowheads="1"/>
          </p:cNvSpPr>
          <p:nvPr/>
        </p:nvSpPr>
        <p:spPr bwMode="auto">
          <a:xfrm>
            <a:off x="2509838" y="962670"/>
            <a:ext cx="474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MX" altLang="es-MX" sz="2000" b="1" dirty="0">
                <a:latin typeface="Encode Sans" panose="020B0604020202020204" charset="0"/>
              </a:rPr>
              <a:t>Hojas blancas o </a:t>
            </a:r>
            <a:r>
              <a:rPr lang="es-MX" altLang="es-MX" sz="2000" b="1" dirty="0" smtClean="0">
                <a:latin typeface="Encode Sans" panose="020B0604020202020204" charset="0"/>
              </a:rPr>
              <a:t>copias         opción 3 </a:t>
            </a:r>
            <a:endParaRPr lang="es-MX" altLang="es-MX" sz="2000" b="1" dirty="0">
              <a:latin typeface="Encode Sans" panose="020B0604020202020204" charset="0"/>
            </a:endParaRPr>
          </a:p>
        </p:txBody>
      </p:sp>
      <p:sp>
        <p:nvSpPr>
          <p:cNvPr id="32774" name="5 CuadroTexto"/>
          <p:cNvSpPr txBox="1">
            <a:spLocks noChangeArrowheads="1"/>
          </p:cNvSpPr>
          <p:nvPr/>
        </p:nvSpPr>
        <p:spPr bwMode="auto">
          <a:xfrm>
            <a:off x="2403476" y="4903789"/>
            <a:ext cx="61388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Font typeface="Arial" panose="020B0604020202020204" pitchFamily="34" charset="0"/>
              <a:buChar char="•"/>
            </a:pPr>
            <a:r>
              <a:rPr lang="es-MX" altLang="es-MX" sz="1600" dirty="0">
                <a:latin typeface="Encode Sans" panose="020B0604020202020204" charset="0"/>
              </a:rPr>
              <a:t> </a:t>
            </a:r>
            <a:r>
              <a:rPr lang="es-MX" altLang="es-MX" sz="1600" b="1" dirty="0">
                <a:latin typeface="Encode Sans" panose="020B0604020202020204" charset="0"/>
              </a:rPr>
              <a:t>Capturan  nombre del alumno</a:t>
            </a:r>
          </a:p>
          <a:p>
            <a:pPr eaLnBrk="1" hangingPunct="1"/>
            <a:endParaRPr lang="es-MX" altLang="es-MX" sz="1600" b="1" dirty="0">
              <a:latin typeface="Encode Sans" panose="020B0604020202020204" charset="0"/>
            </a:endParaRPr>
          </a:p>
          <a:p>
            <a:pPr eaLnBrk="1" hangingPunct="1">
              <a:buFont typeface="Arial" panose="020B0604020202020204" pitchFamily="34" charset="0"/>
              <a:buChar char="•"/>
            </a:pPr>
            <a:r>
              <a:rPr lang="es-MX" altLang="es-MX" sz="1600" b="1" dirty="0">
                <a:latin typeface="Encode Sans" panose="020B0604020202020204" charset="0"/>
              </a:rPr>
              <a:t> Grupo</a:t>
            </a:r>
          </a:p>
          <a:p>
            <a:pPr eaLnBrk="1" hangingPunct="1"/>
            <a:endParaRPr lang="es-MX" altLang="es-MX" sz="1600" b="1" dirty="0">
              <a:latin typeface="Encode Sans" panose="020B0604020202020204" charset="0"/>
            </a:endParaRPr>
          </a:p>
          <a:p>
            <a:pPr eaLnBrk="1" hangingPunct="1">
              <a:buFont typeface="Arial" panose="020B0604020202020204" pitchFamily="34" charset="0"/>
              <a:buChar char="•"/>
            </a:pPr>
            <a:r>
              <a:rPr lang="es-MX" altLang="es-MX" sz="1600" b="1" dirty="0">
                <a:latin typeface="Encode Sans" panose="020B0604020202020204" charset="0"/>
              </a:rPr>
              <a:t> Adjuntan una foto de la hoja (cuidando que sea </a:t>
            </a:r>
            <a:r>
              <a:rPr lang="es-MX" altLang="es-MX" sz="1600" b="1" dirty="0" smtClean="0">
                <a:latin typeface="Encode Sans" panose="020B0604020202020204" charset="0"/>
              </a:rPr>
              <a:t>legible)</a:t>
            </a:r>
            <a:endParaRPr lang="es-MX" altLang="es-MX" sz="1600" b="1" dirty="0">
              <a:latin typeface="Encode Sans" panose="020B0604020202020204" charset="0"/>
            </a:endParaRPr>
          </a:p>
        </p:txBody>
      </p:sp>
      <p:pic>
        <p:nvPicPr>
          <p:cNvPr id="7" name="Imagen 6"/>
          <p:cNvPicPr/>
          <p:nvPr/>
        </p:nvPicPr>
        <p:blipFill rotWithShape="1">
          <a:blip r:embed="rId3"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
        <p:nvSpPr>
          <p:cNvPr id="8" name="Terminador 7"/>
          <p:cNvSpPr/>
          <p:nvPr/>
        </p:nvSpPr>
        <p:spPr>
          <a:xfrm>
            <a:off x="68393" y="53504"/>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Hojas de respuesta </a:t>
            </a:r>
            <a:endParaRPr lang="es-MX" sz="2800" b="1" dirty="0">
              <a:solidFill>
                <a:schemeClr val="tx1"/>
              </a:solidFill>
            </a:endParaRPr>
          </a:p>
        </p:txBody>
      </p:sp>
    </p:spTree>
    <p:extLst>
      <p:ext uri="{BB962C8B-B14F-4D97-AF65-F5344CB8AC3E}">
        <p14:creationId xmlns:p14="http://schemas.microsoft.com/office/powerpoint/2010/main" val="3190595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6494" y="-156412"/>
            <a:ext cx="4499811" cy="462012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solidFill>
                  <a:schemeClr val="tx1"/>
                </a:solidFill>
              </a:rPr>
              <a:t>Apoyos para la evaluación Tamaulipas Aprende  2024</a:t>
            </a:r>
          </a:p>
        </p:txBody>
      </p:sp>
    </p:spTree>
    <p:extLst>
      <p:ext uri="{BB962C8B-B14F-4D97-AF65-F5344CB8AC3E}">
        <p14:creationId xmlns:p14="http://schemas.microsoft.com/office/powerpoint/2010/main" val="26651413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1245435" y="1070343"/>
            <a:ext cx="9655175" cy="5166727"/>
            <a:chOff x="1165107" y="437482"/>
            <a:chExt cx="7640723" cy="5166727"/>
          </a:xfrm>
        </p:grpSpPr>
        <p:pic>
          <p:nvPicPr>
            <p:cNvPr id="5" name="Picture 3" descr="C:\Users\Nohemi\AppData\Local\Microsoft\Windows\INetCache\IE\NSXT1N06\7d859b3f6638c78f6855cad3034c-141705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9655" y="3248945"/>
              <a:ext cx="241617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CuadroTexto"/>
            <p:cNvSpPr txBox="1">
              <a:spLocks noChangeArrowheads="1"/>
            </p:cNvSpPr>
            <p:nvPr/>
          </p:nvSpPr>
          <p:spPr bwMode="auto">
            <a:xfrm>
              <a:off x="1233370" y="2865772"/>
              <a:ext cx="655002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MX" altLang="es-MX" sz="1800" b="1" dirty="0">
                  <a:latin typeface="Encode Sans" charset="0"/>
                </a:rPr>
                <a:t>Captura de las hojas de respuesta</a:t>
              </a:r>
            </a:p>
            <a:p>
              <a:pPr eaLnBrk="1" hangingPunct="1"/>
              <a:endParaRPr lang="es-MX" altLang="es-MX" sz="1800" dirty="0">
                <a:latin typeface="Encode Sans" charset="0"/>
              </a:endParaRPr>
            </a:p>
            <a:p>
              <a:pPr eaLnBrk="1" hangingPunct="1"/>
              <a:endParaRPr lang="es-MX" altLang="es-MX" sz="1800" dirty="0">
                <a:latin typeface="Encode Sans" charset="0"/>
              </a:endParaRPr>
            </a:p>
            <a:p>
              <a:pPr eaLnBrk="1" hangingPunct="1"/>
              <a:r>
                <a:rPr lang="es-MX" altLang="es-MX" sz="1800" dirty="0">
                  <a:latin typeface="Encode Sans" charset="0"/>
                </a:rPr>
                <a:t>Se descarga el sistema </a:t>
              </a:r>
              <a:r>
                <a:rPr lang="es-MX" altLang="es-MX" sz="1800" dirty="0" err="1">
                  <a:latin typeface="Encode Sans" charset="0"/>
                </a:rPr>
                <a:t>Saber+Tam</a:t>
              </a:r>
              <a:r>
                <a:rPr lang="es-MX" altLang="es-MX" sz="1800" dirty="0">
                  <a:latin typeface="Encode Sans" charset="0"/>
                </a:rPr>
                <a:t> </a:t>
              </a:r>
            </a:p>
            <a:p>
              <a:pPr eaLnBrk="1" hangingPunct="1"/>
              <a:endParaRPr lang="es-MX" altLang="es-MX" sz="1800" dirty="0">
                <a:latin typeface="Encode Sans" charset="0"/>
              </a:endParaRPr>
            </a:p>
            <a:p>
              <a:pPr eaLnBrk="1" hangingPunct="1"/>
              <a:r>
                <a:rPr lang="es-MX" altLang="es-MX" sz="1800" dirty="0">
                  <a:latin typeface="Encode Sans" charset="0"/>
                </a:rPr>
                <a:t>Hojas de respuesta contestadas y no contestadas</a:t>
              </a:r>
            </a:p>
            <a:p>
              <a:pPr eaLnBrk="1" hangingPunct="1"/>
              <a:endParaRPr lang="es-MX" altLang="es-MX" sz="1800" dirty="0">
                <a:latin typeface="Encode Sans" charset="0"/>
              </a:endParaRPr>
            </a:p>
            <a:p>
              <a:pPr eaLnBrk="1" hangingPunct="1"/>
              <a:endParaRPr lang="es-MX" altLang="es-MX" sz="1800" dirty="0">
                <a:latin typeface="Encode Sans" charset="0"/>
              </a:endParaRPr>
            </a:p>
            <a:p>
              <a:pPr eaLnBrk="1" hangingPunct="1"/>
              <a:endParaRPr lang="es-MX" altLang="es-MX" dirty="0"/>
            </a:p>
            <a:p>
              <a:pPr eaLnBrk="1" hangingPunct="1"/>
              <a:endParaRPr lang="es-MX" altLang="es-MX" dirty="0"/>
            </a:p>
          </p:txBody>
        </p:sp>
        <p:sp>
          <p:nvSpPr>
            <p:cNvPr id="7" name="2 Rectángulo"/>
            <p:cNvSpPr/>
            <p:nvPr/>
          </p:nvSpPr>
          <p:spPr>
            <a:xfrm>
              <a:off x="1165107" y="437482"/>
              <a:ext cx="7573963" cy="1684338"/>
            </a:xfrm>
            <a:prstGeom prst="rect">
              <a:avLst/>
            </a:prstGeom>
          </p:spPr>
          <p:txBody>
            <a:bodyPr>
              <a:spAutoFit/>
            </a:bodyPr>
            <a:lstStyle/>
            <a:p>
              <a:pPr algn="just" eaLnBrk="1" fontAlgn="auto" hangingPunct="1">
                <a:lnSpc>
                  <a:spcPct val="115000"/>
                </a:lnSpc>
                <a:spcBef>
                  <a:spcPts val="0"/>
                </a:spcBef>
                <a:spcAft>
                  <a:spcPts val="0"/>
                </a:spcAft>
                <a:buClr>
                  <a:schemeClr val="accent3"/>
                </a:buClr>
                <a:buSzPts val="1400"/>
                <a:buFont typeface="Arial"/>
                <a:buNone/>
                <a:defRPr/>
              </a:pPr>
              <a:r>
                <a:rPr lang="es-MX" sz="1800" dirty="0">
                  <a:latin typeface="Encode Sans" charset="0"/>
                  <a:cs typeface="Arial" charset="0"/>
                  <a:sym typeface="Poppins"/>
                </a:rPr>
                <a:t>Se le hará llegar herramientas digitales por medio de correo electrónico:</a:t>
              </a:r>
            </a:p>
            <a:p>
              <a:pPr algn="just" eaLnBrk="1" fontAlgn="auto" hangingPunct="1">
                <a:lnSpc>
                  <a:spcPct val="115000"/>
                </a:lnSpc>
                <a:spcBef>
                  <a:spcPts val="0"/>
                </a:spcBef>
                <a:spcAft>
                  <a:spcPts val="0"/>
                </a:spcAft>
                <a:buClr>
                  <a:schemeClr val="accent3"/>
                </a:buClr>
                <a:buSzPts val="1400"/>
                <a:buFont typeface="Arial"/>
                <a:buNone/>
                <a:defRPr/>
              </a:pPr>
              <a:endParaRPr lang="es-MX" sz="1800" dirty="0">
                <a:latin typeface="Encode Sans" charset="0"/>
                <a:cs typeface="Arial" charset="0"/>
                <a:sym typeface="Poppins"/>
              </a:endParaRPr>
            </a:p>
            <a:p>
              <a:pPr marL="342900" indent="-342900" algn="just" eaLnBrk="1" fontAlgn="auto" hangingPunct="1">
                <a:lnSpc>
                  <a:spcPct val="115000"/>
                </a:lnSpc>
                <a:spcBef>
                  <a:spcPts val="0"/>
                </a:spcBef>
                <a:spcAft>
                  <a:spcPts val="0"/>
                </a:spcAft>
                <a:buClr>
                  <a:schemeClr val="accent3"/>
                </a:buClr>
                <a:buSzPts val="1400"/>
                <a:buFont typeface="Arial"/>
                <a:buAutoNum type="arabicPeriod"/>
                <a:defRPr/>
              </a:pPr>
              <a:r>
                <a:rPr lang="es-MX" sz="1800" dirty="0">
                  <a:latin typeface="Encode Sans" charset="0"/>
                  <a:cs typeface="Arial" charset="0"/>
                  <a:sym typeface="Poppins"/>
                </a:rPr>
                <a:t>Links- Encuestas (para directivos, </a:t>
              </a:r>
              <a:r>
                <a:rPr lang="es-MX" sz="1800" dirty="0" smtClean="0">
                  <a:latin typeface="Encode Sans" charset="0"/>
                  <a:cs typeface="Arial" charset="0"/>
                  <a:sym typeface="Poppins"/>
                </a:rPr>
                <a:t>docentes, padres de familia </a:t>
              </a:r>
              <a:r>
                <a:rPr lang="es-MX" sz="1800" dirty="0">
                  <a:latin typeface="Encode Sans" charset="0"/>
                  <a:cs typeface="Arial" charset="0"/>
                  <a:sym typeface="Poppins"/>
                </a:rPr>
                <a:t>y estudiantes)</a:t>
              </a:r>
            </a:p>
            <a:p>
              <a:pPr marL="342900" indent="-342900" algn="just" eaLnBrk="1" fontAlgn="auto" hangingPunct="1">
                <a:lnSpc>
                  <a:spcPct val="115000"/>
                </a:lnSpc>
                <a:spcBef>
                  <a:spcPts val="0"/>
                </a:spcBef>
                <a:spcAft>
                  <a:spcPts val="0"/>
                </a:spcAft>
                <a:buClr>
                  <a:schemeClr val="accent3"/>
                </a:buClr>
                <a:buSzPts val="1400"/>
                <a:buFont typeface="Arial"/>
                <a:buAutoNum type="arabicPeriod"/>
                <a:defRPr/>
              </a:pPr>
              <a:r>
                <a:rPr lang="es-MX" sz="1800" dirty="0">
                  <a:latin typeface="Encode Sans" charset="0"/>
                  <a:cs typeface="Arial" charset="0"/>
                  <a:sym typeface="Poppins"/>
                </a:rPr>
                <a:t>Link- Para descarga de la </a:t>
              </a:r>
              <a:r>
                <a:rPr lang="es-MX" sz="1800" dirty="0" err="1">
                  <a:latin typeface="Encode Sans" charset="0"/>
                  <a:cs typeface="Arial" charset="0"/>
                  <a:sym typeface="Poppins"/>
                </a:rPr>
                <a:t>app</a:t>
              </a:r>
              <a:r>
                <a:rPr lang="es-MX" sz="1800" dirty="0">
                  <a:latin typeface="Encode Sans" charset="0"/>
                  <a:cs typeface="Arial" charset="0"/>
                  <a:sym typeface="Poppins"/>
                </a:rPr>
                <a:t> para escanear hojas de respuestas</a:t>
              </a:r>
            </a:p>
            <a:p>
              <a:pPr marL="342900" indent="-342900" algn="just" eaLnBrk="1" fontAlgn="auto" hangingPunct="1">
                <a:lnSpc>
                  <a:spcPct val="115000"/>
                </a:lnSpc>
                <a:spcBef>
                  <a:spcPts val="0"/>
                </a:spcBef>
                <a:spcAft>
                  <a:spcPts val="0"/>
                </a:spcAft>
                <a:buClr>
                  <a:schemeClr val="accent3"/>
                </a:buClr>
                <a:buSzPts val="1400"/>
                <a:buFont typeface="+mj-lt"/>
                <a:buAutoNum type="arabicPeriod"/>
                <a:defRPr/>
              </a:pPr>
              <a:r>
                <a:rPr lang="es-MX" sz="1800" dirty="0" smtClean="0">
                  <a:latin typeface="Encode Sans" charset="0"/>
                  <a:cs typeface="Arial" charset="0"/>
                  <a:sym typeface="Poppins"/>
                </a:rPr>
                <a:t>Manual para el sistema </a:t>
              </a:r>
              <a:r>
                <a:rPr lang="es-MX" sz="1800" dirty="0" err="1" smtClean="0">
                  <a:latin typeface="Encode Sans" charset="0"/>
                  <a:cs typeface="Arial" charset="0"/>
                  <a:sym typeface="Poppins"/>
                </a:rPr>
                <a:t>Saber+Tam</a:t>
              </a:r>
              <a:endParaRPr lang="es-MX" sz="1800" dirty="0">
                <a:latin typeface="Encode Sans" charset="0"/>
                <a:cs typeface="Arial" charset="0"/>
                <a:sym typeface="Poppins"/>
              </a:endParaRPr>
            </a:p>
          </p:txBody>
        </p:sp>
      </p:grpSp>
    </p:spTree>
    <p:extLst>
      <p:ext uri="{BB962C8B-B14F-4D97-AF65-F5344CB8AC3E}">
        <p14:creationId xmlns:p14="http://schemas.microsoft.com/office/powerpoint/2010/main" val="19003780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53978" y="157606"/>
            <a:ext cx="9561095" cy="6507620"/>
          </a:xfrm>
          <a:prstGeom prst="rect">
            <a:avLst/>
          </a:prstGeom>
        </p:spPr>
      </p:pic>
      <p:sp>
        <p:nvSpPr>
          <p:cNvPr id="5" name="CuadroTexto 4"/>
          <p:cNvSpPr txBox="1"/>
          <p:nvPr/>
        </p:nvSpPr>
        <p:spPr>
          <a:xfrm>
            <a:off x="8582526" y="2362199"/>
            <a:ext cx="3104147" cy="2677656"/>
          </a:xfrm>
          <a:prstGeom prst="rect">
            <a:avLst/>
          </a:prstGeom>
          <a:noFill/>
        </p:spPr>
        <p:txBody>
          <a:bodyPr wrap="square" rtlCol="0">
            <a:spAutoFit/>
          </a:bodyPr>
          <a:lstStyle/>
          <a:p>
            <a:pPr algn="just"/>
            <a:r>
              <a:rPr lang="es-MX" sz="2800" b="1" dirty="0" smtClean="0"/>
              <a:t>Los links estarán disponibles para directores y docentes a partir del martes 21 de mayo por la tarde.</a:t>
            </a:r>
            <a:endParaRPr lang="es-MX" sz="2800" b="1" dirty="0"/>
          </a:p>
        </p:txBody>
      </p:sp>
    </p:spTree>
    <p:extLst>
      <p:ext uri="{BB962C8B-B14F-4D97-AF65-F5344CB8AC3E}">
        <p14:creationId xmlns:p14="http://schemas.microsoft.com/office/powerpoint/2010/main" val="25721718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rotWithShape="1">
          <a:blip r:embed="rId2" cstate="print">
            <a:extLst>
              <a:ext uri="{28A0092B-C50C-407E-A947-70E740481C1C}">
                <a14:useLocalDpi xmlns:a14="http://schemas.microsoft.com/office/drawing/2010/main" val="0"/>
              </a:ext>
            </a:extLst>
          </a:blip>
          <a:srcRect l="68930"/>
          <a:stretch/>
        </p:blipFill>
        <p:spPr>
          <a:xfrm>
            <a:off x="9384631" y="143140"/>
            <a:ext cx="1756610" cy="1132207"/>
          </a:xfrm>
          <a:prstGeom prst="rect">
            <a:avLst/>
          </a:prstGeom>
        </p:spPr>
      </p:pic>
      <p:grpSp>
        <p:nvGrpSpPr>
          <p:cNvPr id="13" name="Grupo 12"/>
          <p:cNvGrpSpPr/>
          <p:nvPr/>
        </p:nvGrpSpPr>
        <p:grpSpPr>
          <a:xfrm>
            <a:off x="890337" y="1047481"/>
            <a:ext cx="10515600" cy="5130304"/>
            <a:chOff x="890337" y="1047481"/>
            <a:chExt cx="10515600" cy="5130304"/>
          </a:xfrm>
        </p:grpSpPr>
        <p:grpSp>
          <p:nvGrpSpPr>
            <p:cNvPr id="6" name="Grupo 5"/>
            <p:cNvGrpSpPr/>
            <p:nvPr/>
          </p:nvGrpSpPr>
          <p:grpSpPr>
            <a:xfrm>
              <a:off x="890337" y="1047481"/>
              <a:ext cx="10515600" cy="4945638"/>
              <a:chOff x="890337" y="1047481"/>
              <a:chExt cx="10515600" cy="4945638"/>
            </a:xfrm>
          </p:grpSpPr>
          <p:pic>
            <p:nvPicPr>
              <p:cNvPr id="4" name="Imagen 3"/>
              <p:cNvPicPr>
                <a:picLocks noChangeAspect="1"/>
              </p:cNvPicPr>
              <p:nvPr/>
            </p:nvPicPr>
            <p:blipFill>
              <a:blip r:embed="rId3"/>
              <a:stretch>
                <a:fillRect/>
              </a:stretch>
            </p:blipFill>
            <p:spPr>
              <a:xfrm>
                <a:off x="890337" y="1047481"/>
                <a:ext cx="10515600" cy="4945638"/>
              </a:xfrm>
              <a:prstGeom prst="rect">
                <a:avLst/>
              </a:prstGeom>
            </p:spPr>
          </p:pic>
          <p:sp>
            <p:nvSpPr>
              <p:cNvPr id="5" name="Rectángulo 4"/>
              <p:cNvSpPr/>
              <p:nvPr/>
            </p:nvSpPr>
            <p:spPr>
              <a:xfrm>
                <a:off x="10491536" y="4439653"/>
                <a:ext cx="649705" cy="33688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smtClean="0"/>
                  <a:t>TAM</a:t>
                </a:r>
                <a:endParaRPr lang="es-MX" b="1" dirty="0"/>
              </a:p>
            </p:txBody>
          </p:sp>
        </p:grpSp>
        <p:sp>
          <p:nvSpPr>
            <p:cNvPr id="8" name="CuadroTexto 7"/>
            <p:cNvSpPr txBox="1"/>
            <p:nvPr/>
          </p:nvSpPr>
          <p:spPr>
            <a:xfrm>
              <a:off x="4259179" y="5346788"/>
              <a:ext cx="6882062" cy="830997"/>
            </a:xfrm>
            <a:prstGeom prst="rect">
              <a:avLst/>
            </a:prstGeom>
            <a:noFill/>
          </p:spPr>
          <p:txBody>
            <a:bodyPr wrap="square" rtlCol="0">
              <a:spAutoFit/>
            </a:bodyPr>
            <a:lstStyle/>
            <a:p>
              <a:pPr algn="just"/>
              <a:r>
                <a:rPr lang="es-MX" sz="2400" b="1" dirty="0" smtClean="0"/>
                <a:t>Sólo en celulares Android de cualquier marca y modelo, con conexión a internet.</a:t>
              </a:r>
              <a:endParaRPr lang="es-MX" sz="2400" b="1" dirty="0"/>
            </a:p>
          </p:txBody>
        </p:sp>
        <p:sp>
          <p:nvSpPr>
            <p:cNvPr id="11" name="CuadroTexto 10"/>
            <p:cNvSpPr txBox="1"/>
            <p:nvPr/>
          </p:nvSpPr>
          <p:spPr>
            <a:xfrm>
              <a:off x="5554579" y="4010073"/>
              <a:ext cx="272716" cy="461665"/>
            </a:xfrm>
            <a:prstGeom prst="rect">
              <a:avLst/>
            </a:prstGeom>
            <a:noFill/>
          </p:spPr>
          <p:txBody>
            <a:bodyPr wrap="square" rtlCol="0">
              <a:spAutoFit/>
            </a:bodyPr>
            <a:lstStyle/>
            <a:p>
              <a:r>
                <a:rPr lang="es-MX" sz="2400" b="1" dirty="0" smtClean="0"/>
                <a:t>,</a:t>
              </a:r>
              <a:endParaRPr lang="es-MX" sz="2400" b="1" dirty="0"/>
            </a:p>
          </p:txBody>
        </p:sp>
        <p:sp>
          <p:nvSpPr>
            <p:cNvPr id="12" name="CuadroTexto 11"/>
            <p:cNvSpPr txBox="1"/>
            <p:nvPr/>
          </p:nvSpPr>
          <p:spPr>
            <a:xfrm>
              <a:off x="9079831" y="4033682"/>
              <a:ext cx="272716" cy="461665"/>
            </a:xfrm>
            <a:prstGeom prst="rect">
              <a:avLst/>
            </a:prstGeom>
            <a:noFill/>
          </p:spPr>
          <p:txBody>
            <a:bodyPr wrap="square" rtlCol="0">
              <a:spAutoFit/>
            </a:bodyPr>
            <a:lstStyle/>
            <a:p>
              <a:r>
                <a:rPr lang="es-MX" sz="2400" b="1" dirty="0" smtClean="0"/>
                <a:t>,</a:t>
              </a:r>
              <a:endParaRPr lang="es-MX" sz="2400" b="1" dirty="0"/>
            </a:p>
          </p:txBody>
        </p:sp>
      </p:grpSp>
    </p:spTree>
    <p:extLst>
      <p:ext uri="{BB962C8B-B14F-4D97-AF65-F5344CB8AC3E}">
        <p14:creationId xmlns:p14="http://schemas.microsoft.com/office/powerpoint/2010/main" val="2650356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rminador 3"/>
          <p:cNvSpPr/>
          <p:nvPr/>
        </p:nvSpPr>
        <p:spPr>
          <a:xfrm>
            <a:off x="212035" y="172279"/>
            <a:ext cx="4823791" cy="755374"/>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Metas estratégicas 2024</a:t>
            </a:r>
            <a:endParaRPr lang="es-MX" sz="2800" b="1" dirty="0">
              <a:solidFill>
                <a:schemeClr val="tx1"/>
              </a:solidFill>
            </a:endParaRPr>
          </a:p>
        </p:txBody>
      </p:sp>
      <p:sp>
        <p:nvSpPr>
          <p:cNvPr id="5" name="Rectángulo 4"/>
          <p:cNvSpPr/>
          <p:nvPr/>
        </p:nvSpPr>
        <p:spPr>
          <a:xfrm>
            <a:off x="503584" y="1582341"/>
            <a:ext cx="7534947" cy="4678204"/>
          </a:xfrm>
          <a:prstGeom prst="rect">
            <a:avLst/>
          </a:prstGeom>
        </p:spPr>
        <p:txBody>
          <a:bodyPr wrap="square">
            <a:spAutoFit/>
          </a:bodyPr>
          <a:lstStyle/>
          <a:p>
            <a:pPr marL="342900" indent="-342900" algn="just">
              <a:buFont typeface="+mj-lt"/>
              <a:buAutoNum type="arabicPeriod"/>
            </a:pPr>
            <a:r>
              <a:rPr lang="es-ES" dirty="0" smtClean="0"/>
              <a:t>Evaluar </a:t>
            </a:r>
            <a:r>
              <a:rPr lang="es-ES" sz="2000" b="1" dirty="0" smtClean="0">
                <a:solidFill>
                  <a:srgbClr val="C00000"/>
                </a:solidFill>
              </a:rPr>
              <a:t>a todas las escuelas de Tamaulipas </a:t>
            </a:r>
            <a:r>
              <a:rPr lang="es-ES" dirty="0" smtClean="0"/>
              <a:t>en los grados de 3° y 6° de primaria, así como 3° de secundaria, en los dominios de Lenguaje y Comunicación, Matemáticas y </a:t>
            </a:r>
            <a:r>
              <a:rPr lang="es-ES" sz="2000" b="1" dirty="0" smtClean="0">
                <a:solidFill>
                  <a:srgbClr val="C00000"/>
                </a:solidFill>
              </a:rPr>
              <a:t>Ciencias. </a:t>
            </a:r>
          </a:p>
          <a:p>
            <a:pPr marL="342900" indent="-342900" algn="just">
              <a:buFont typeface="+mj-lt"/>
              <a:buAutoNum type="arabicPeriod"/>
            </a:pPr>
            <a:endParaRPr lang="es-ES" dirty="0" smtClean="0"/>
          </a:p>
          <a:p>
            <a:pPr marL="342900" indent="-342900" algn="just">
              <a:buFont typeface="+mj-lt"/>
              <a:buAutoNum type="arabicPeriod"/>
            </a:pPr>
            <a:r>
              <a:rPr lang="es-ES" dirty="0" smtClean="0"/>
              <a:t>Que cada escuela tenga un informe sobre el logro de los aprendizajes de los estudiantes y los factores más relevantes, para </a:t>
            </a:r>
            <a:r>
              <a:rPr lang="es-ES" sz="2000" b="1" dirty="0" smtClean="0">
                <a:solidFill>
                  <a:srgbClr val="C00000"/>
                </a:solidFill>
              </a:rPr>
              <a:t>fortalecerlos y mejorarlos</a:t>
            </a:r>
            <a:r>
              <a:rPr lang="es-ES" dirty="0" smtClean="0"/>
              <a:t>. </a:t>
            </a:r>
          </a:p>
          <a:p>
            <a:pPr marL="342900" indent="-342900" algn="just">
              <a:buFont typeface="+mj-lt"/>
              <a:buAutoNum type="arabicPeriod"/>
            </a:pPr>
            <a:endParaRPr lang="es-ES" dirty="0" smtClean="0"/>
          </a:p>
          <a:p>
            <a:pPr marL="342900" indent="-342900" algn="just">
              <a:buFont typeface="+mj-lt"/>
              <a:buAutoNum type="arabicPeriod"/>
            </a:pPr>
            <a:r>
              <a:rPr lang="es-ES" dirty="0" smtClean="0"/>
              <a:t>Brindar evidencias para identificar, </a:t>
            </a:r>
            <a:r>
              <a:rPr lang="es-ES" sz="2000" b="1" dirty="0" smtClean="0">
                <a:solidFill>
                  <a:srgbClr val="C00000"/>
                </a:solidFill>
              </a:rPr>
              <a:t>comprender y explicar </a:t>
            </a:r>
            <a:r>
              <a:rPr lang="es-ES" dirty="0" smtClean="0"/>
              <a:t>los factores que influyen en la calidad y </a:t>
            </a:r>
            <a:r>
              <a:rPr lang="es-ES" b="1" dirty="0" smtClean="0">
                <a:solidFill>
                  <a:srgbClr val="C00000"/>
                </a:solidFill>
              </a:rPr>
              <a:t>las carencias educativas,</a:t>
            </a:r>
            <a:r>
              <a:rPr lang="es-ES" dirty="0" smtClean="0"/>
              <a:t> en cada municipio de Tamaulipas. </a:t>
            </a:r>
          </a:p>
          <a:p>
            <a:pPr marL="342900" indent="-342900" algn="just">
              <a:buFont typeface="+mj-lt"/>
              <a:buAutoNum type="arabicPeriod"/>
            </a:pPr>
            <a:endParaRPr lang="es-ES" dirty="0"/>
          </a:p>
          <a:p>
            <a:pPr marL="342900" indent="-342900" algn="just">
              <a:buFont typeface="+mj-lt"/>
              <a:buAutoNum type="arabicPeriod"/>
            </a:pPr>
            <a:r>
              <a:rPr lang="es-ES" dirty="0" smtClean="0"/>
              <a:t>Contar con reportes de resultados de las encuestas Tamaulipas Aprende, sobre factores asociados al aprendizaje a nivel de institución educativa, para que las escuelas planifiquen acciones que les permitan </a:t>
            </a:r>
            <a:r>
              <a:rPr lang="es-ES" b="1" dirty="0" smtClean="0">
                <a:solidFill>
                  <a:srgbClr val="C00000"/>
                </a:solidFill>
              </a:rPr>
              <a:t>fortalecer y mejorar los aprendizajes de sus estudiantes</a:t>
            </a:r>
            <a:endParaRPr lang="es-MX" b="1" dirty="0">
              <a:solidFill>
                <a:srgbClr val="C00000"/>
              </a:solidFill>
            </a:endParaRPr>
          </a:p>
        </p:txBody>
      </p:sp>
      <p:pic>
        <p:nvPicPr>
          <p:cNvPr id="3074" name="Picture 2" descr="https://noticiasdetampico.mx/wp-content/uploads/2021/04/ANUNCIAN.jpg?v=16189532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0459" y="2251881"/>
            <a:ext cx="3947288" cy="2621247"/>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p:nvPr/>
        </p:nvPicPr>
        <p:blipFill rotWithShape="1">
          <a:blip r:embed="rId3"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Tree>
    <p:extLst>
      <p:ext uri="{BB962C8B-B14F-4D97-AF65-F5344CB8AC3E}">
        <p14:creationId xmlns:p14="http://schemas.microsoft.com/office/powerpoint/2010/main" val="2267072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94;p20">
            <a:extLst/>
          </p:cNvPr>
          <p:cNvSpPr txBox="1"/>
          <p:nvPr/>
        </p:nvSpPr>
        <p:spPr>
          <a:xfrm>
            <a:off x="4439651" y="612274"/>
            <a:ext cx="6833937" cy="5883119"/>
          </a:xfrm>
          <a:prstGeom prst="rect">
            <a:avLst/>
          </a:prstGeom>
          <a:noFill/>
          <a:ln>
            <a:noFill/>
          </a:ln>
        </p:spPr>
        <p:txBody>
          <a:bodyPr spcFirstLastPara="1" wrap="square" lIns="91425" tIns="91425" rIns="91425" bIns="91425">
            <a:spAutoFit/>
          </a:bodyPr>
          <a:lstStyle/>
          <a:p>
            <a:pPr algn="just" eaLnBrk="1" fontAlgn="auto" hangingPunct="1">
              <a:lnSpc>
                <a:spcPct val="115000"/>
              </a:lnSpc>
              <a:spcBef>
                <a:spcPts val="0"/>
              </a:spcBef>
              <a:spcAft>
                <a:spcPts val="0"/>
              </a:spcAft>
              <a:buClr>
                <a:schemeClr val="accent3"/>
              </a:buClr>
              <a:buSzPts val="1400"/>
              <a:buFont typeface="Arial"/>
              <a:buNone/>
              <a:defRPr/>
            </a:pPr>
            <a:r>
              <a:rPr lang="es-MX" sz="1800" kern="0" dirty="0">
                <a:solidFill>
                  <a:schemeClr val="tx1"/>
                </a:solidFill>
                <a:latin typeface="Poppins"/>
                <a:ea typeface="Poppins"/>
                <a:cs typeface="Poppins"/>
                <a:sym typeface="Poppins"/>
              </a:rPr>
              <a:t>Usuario</a:t>
            </a:r>
          </a:p>
          <a:p>
            <a:pPr algn="just" eaLnBrk="1" fontAlgn="auto" hangingPunct="1">
              <a:lnSpc>
                <a:spcPct val="115000"/>
              </a:lnSpc>
              <a:spcBef>
                <a:spcPts val="0"/>
              </a:spcBef>
              <a:spcAft>
                <a:spcPts val="0"/>
              </a:spcAft>
              <a:buClr>
                <a:schemeClr val="accent3"/>
              </a:buClr>
              <a:buSzPts val="1400"/>
              <a:buFont typeface="Arial"/>
              <a:buNone/>
              <a:defRPr/>
            </a:pPr>
            <a:r>
              <a:rPr lang="es-MX" sz="1800" b="1" kern="0" dirty="0" smtClean="0">
                <a:solidFill>
                  <a:schemeClr val="tx1"/>
                </a:solidFill>
                <a:latin typeface="Poppins"/>
                <a:ea typeface="Poppins"/>
                <a:cs typeface="Poppins"/>
                <a:sym typeface="Poppins"/>
              </a:rPr>
              <a:t>CCTT</a:t>
            </a:r>
            <a:r>
              <a:rPr lang="es-MX" sz="1800" kern="0" dirty="0" smtClean="0">
                <a:solidFill>
                  <a:schemeClr val="tx1"/>
                </a:solidFill>
                <a:latin typeface="Poppins"/>
                <a:ea typeface="Poppins"/>
                <a:cs typeface="Poppins"/>
                <a:sym typeface="Poppins"/>
              </a:rPr>
              <a:t>: </a:t>
            </a:r>
            <a:r>
              <a:rPr lang="es-MX" sz="1800" kern="0" dirty="0">
                <a:solidFill>
                  <a:schemeClr val="tx1"/>
                </a:solidFill>
                <a:latin typeface="Poppins"/>
                <a:ea typeface="Poppins"/>
                <a:cs typeface="Poppins"/>
                <a:sym typeface="Poppins"/>
              </a:rPr>
              <a:t>CCT + Turno </a:t>
            </a:r>
          </a:p>
          <a:p>
            <a:pPr algn="just" eaLnBrk="1" fontAlgn="auto" hangingPunct="1">
              <a:lnSpc>
                <a:spcPct val="115000"/>
              </a:lnSpc>
              <a:spcBef>
                <a:spcPts val="0"/>
              </a:spcBef>
              <a:spcAft>
                <a:spcPts val="0"/>
              </a:spcAft>
              <a:buClr>
                <a:schemeClr val="accent3"/>
              </a:buClr>
              <a:buSzPts val="1400"/>
              <a:buFont typeface="Arial"/>
              <a:buNone/>
              <a:defRPr/>
            </a:pPr>
            <a:endParaRPr lang="es-MX" sz="1800" kern="0" dirty="0">
              <a:solidFill>
                <a:schemeClr val="tx1"/>
              </a:solidFill>
              <a:latin typeface="Poppins"/>
              <a:ea typeface="Poppins"/>
              <a:cs typeface="Poppins"/>
              <a:sym typeface="Poppins"/>
            </a:endParaRPr>
          </a:p>
          <a:p>
            <a:pPr algn="just" eaLnBrk="1" fontAlgn="auto" hangingPunct="1">
              <a:lnSpc>
                <a:spcPct val="115000"/>
              </a:lnSpc>
              <a:spcBef>
                <a:spcPts val="0"/>
              </a:spcBef>
              <a:spcAft>
                <a:spcPts val="0"/>
              </a:spcAft>
              <a:buClr>
                <a:schemeClr val="accent3"/>
              </a:buClr>
              <a:buSzPts val="1400"/>
              <a:buFont typeface="Arial"/>
              <a:buNone/>
              <a:defRPr/>
            </a:pPr>
            <a:r>
              <a:rPr lang="es-MX" sz="1800" kern="0" dirty="0">
                <a:solidFill>
                  <a:schemeClr val="tx1"/>
                </a:solidFill>
                <a:latin typeface="Poppins"/>
                <a:ea typeface="Poppins"/>
                <a:cs typeface="Poppins"/>
                <a:sym typeface="Poppins"/>
              </a:rPr>
              <a:t>Ejemplo:</a:t>
            </a:r>
          </a:p>
          <a:p>
            <a:pPr algn="just" eaLnBrk="1" fontAlgn="auto" hangingPunct="1">
              <a:lnSpc>
                <a:spcPct val="115000"/>
              </a:lnSpc>
              <a:spcBef>
                <a:spcPts val="0"/>
              </a:spcBef>
              <a:spcAft>
                <a:spcPts val="0"/>
              </a:spcAft>
              <a:buClr>
                <a:schemeClr val="accent3"/>
              </a:buClr>
              <a:buSzPts val="1400"/>
              <a:buFont typeface="Arial"/>
              <a:buNone/>
              <a:defRPr/>
            </a:pPr>
            <a:endParaRPr lang="es-MX" sz="1800" kern="0" dirty="0">
              <a:solidFill>
                <a:schemeClr val="accent3"/>
              </a:solidFill>
              <a:latin typeface="Poppins"/>
              <a:ea typeface="Poppins"/>
              <a:cs typeface="Poppins"/>
              <a:sym typeface="Poppins"/>
            </a:endParaRPr>
          </a:p>
          <a:p>
            <a:pPr algn="just" eaLnBrk="1" fontAlgn="auto" hangingPunct="1">
              <a:lnSpc>
                <a:spcPct val="115000"/>
              </a:lnSpc>
              <a:spcBef>
                <a:spcPts val="0"/>
              </a:spcBef>
              <a:spcAft>
                <a:spcPts val="0"/>
              </a:spcAft>
              <a:buClr>
                <a:schemeClr val="accent3"/>
              </a:buClr>
              <a:buSzPts val="1400"/>
              <a:buFont typeface="Arial"/>
              <a:buNone/>
              <a:defRPr/>
            </a:pPr>
            <a:r>
              <a:rPr lang="es-MX" sz="1800" kern="0" dirty="0">
                <a:solidFill>
                  <a:schemeClr val="tx1"/>
                </a:solidFill>
                <a:latin typeface="Poppins"/>
                <a:ea typeface="Poppins"/>
                <a:cs typeface="Poppins"/>
                <a:sym typeface="Poppins"/>
              </a:rPr>
              <a:t>Secundaria</a:t>
            </a:r>
            <a:r>
              <a:rPr lang="es-MX" sz="1800" kern="0" dirty="0">
                <a:solidFill>
                  <a:schemeClr val="accent3"/>
                </a:solidFill>
                <a:latin typeface="Poppins"/>
                <a:ea typeface="Poppins"/>
                <a:cs typeface="Poppins"/>
                <a:sym typeface="Poppins"/>
              </a:rPr>
              <a:t> </a:t>
            </a:r>
            <a:r>
              <a:rPr lang="es-MX" sz="1800" kern="0" dirty="0" smtClean="0">
                <a:solidFill>
                  <a:schemeClr val="accent3"/>
                </a:solidFill>
                <a:latin typeface="Poppins"/>
                <a:ea typeface="Poppins"/>
                <a:cs typeface="Poppins"/>
                <a:sym typeface="Poppins"/>
              </a:rPr>
              <a:t>: </a:t>
            </a:r>
            <a:r>
              <a:rPr lang="es-MX" sz="2400" b="1" kern="0" dirty="0" smtClean="0">
                <a:latin typeface="Poppins"/>
                <a:ea typeface="Poppins"/>
                <a:cs typeface="Poppins"/>
                <a:sym typeface="Poppins"/>
              </a:rPr>
              <a:t>28DES0001Z1</a:t>
            </a:r>
            <a:endParaRPr lang="es-MX" sz="2400" b="1" kern="0" dirty="0">
              <a:latin typeface="Poppins"/>
              <a:ea typeface="Poppins"/>
              <a:cs typeface="Poppins"/>
              <a:sym typeface="Poppins"/>
            </a:endParaRPr>
          </a:p>
          <a:p>
            <a:pPr algn="just" eaLnBrk="1" fontAlgn="auto" hangingPunct="1">
              <a:lnSpc>
                <a:spcPct val="115000"/>
              </a:lnSpc>
              <a:spcBef>
                <a:spcPts val="0"/>
              </a:spcBef>
              <a:spcAft>
                <a:spcPts val="0"/>
              </a:spcAft>
              <a:buClr>
                <a:schemeClr val="accent3"/>
              </a:buClr>
              <a:buSzPts val="1400"/>
              <a:buFont typeface="Arial"/>
              <a:buNone/>
              <a:defRPr/>
            </a:pPr>
            <a:endParaRPr lang="es-MX" sz="1800" kern="0" dirty="0">
              <a:solidFill>
                <a:schemeClr val="accent3"/>
              </a:solidFill>
              <a:latin typeface="Poppins"/>
              <a:ea typeface="Poppins"/>
              <a:cs typeface="Poppins"/>
              <a:sym typeface="Poppins"/>
            </a:endParaRPr>
          </a:p>
          <a:p>
            <a:pPr algn="just" eaLnBrk="1" fontAlgn="auto" hangingPunct="1">
              <a:lnSpc>
                <a:spcPct val="115000"/>
              </a:lnSpc>
              <a:spcBef>
                <a:spcPts val="0"/>
              </a:spcBef>
              <a:spcAft>
                <a:spcPts val="0"/>
              </a:spcAft>
              <a:buClr>
                <a:schemeClr val="accent3"/>
              </a:buClr>
              <a:buSzPts val="1400"/>
              <a:buFont typeface="Arial"/>
              <a:buNone/>
              <a:defRPr/>
            </a:pPr>
            <a:r>
              <a:rPr lang="es-MX" sz="1800" b="1" kern="0" dirty="0">
                <a:solidFill>
                  <a:schemeClr val="tx1"/>
                </a:solidFill>
                <a:latin typeface="Poppins"/>
                <a:ea typeface="Poppins"/>
                <a:cs typeface="Poppins"/>
                <a:sym typeface="Poppins"/>
              </a:rPr>
              <a:t>Correo se construye con el CCT turno (1 o 2</a:t>
            </a:r>
            <a:r>
              <a:rPr lang="es-MX" sz="1800" b="1" kern="0" dirty="0" smtClean="0">
                <a:solidFill>
                  <a:schemeClr val="tx1"/>
                </a:solidFill>
                <a:latin typeface="Poppins"/>
                <a:ea typeface="Poppins"/>
                <a:cs typeface="Poppins"/>
                <a:sym typeface="Poppins"/>
              </a:rPr>
              <a:t>)</a:t>
            </a:r>
            <a:endParaRPr lang="es-MX" sz="1800" kern="0" dirty="0">
              <a:solidFill>
                <a:schemeClr val="accent3"/>
              </a:solidFill>
              <a:latin typeface="Poppins"/>
              <a:ea typeface="Poppins"/>
              <a:cs typeface="Poppins"/>
              <a:sym typeface="Poppins"/>
            </a:endParaRPr>
          </a:p>
          <a:p>
            <a:pPr algn="just" eaLnBrk="1" fontAlgn="auto" hangingPunct="1">
              <a:lnSpc>
                <a:spcPct val="115000"/>
              </a:lnSpc>
              <a:spcBef>
                <a:spcPts val="0"/>
              </a:spcBef>
              <a:spcAft>
                <a:spcPts val="0"/>
              </a:spcAft>
              <a:buClr>
                <a:schemeClr val="accent3"/>
              </a:buClr>
              <a:buSzPts val="1400"/>
              <a:buFont typeface="Arial"/>
              <a:buNone/>
              <a:defRPr/>
            </a:pPr>
            <a:r>
              <a:rPr lang="es-MX" sz="1800" kern="0" dirty="0" smtClean="0">
                <a:solidFill>
                  <a:schemeClr val="accent3"/>
                </a:solidFill>
                <a:latin typeface="Poppins"/>
                <a:ea typeface="Poppins"/>
                <a:cs typeface="Poppins"/>
                <a:sym typeface="Poppins"/>
              </a:rPr>
              <a:t>* </a:t>
            </a:r>
            <a:r>
              <a:rPr lang="es-MX" sz="1600" kern="0" dirty="0" smtClean="0">
                <a:latin typeface="Poppins"/>
                <a:ea typeface="Poppins"/>
                <a:cs typeface="Poppins"/>
                <a:sym typeface="Poppins"/>
              </a:rPr>
              <a:t>Escuelas de jornada ampliada o tiempo completo</a:t>
            </a:r>
          </a:p>
          <a:p>
            <a:pPr algn="just" eaLnBrk="1" fontAlgn="auto" hangingPunct="1">
              <a:lnSpc>
                <a:spcPct val="115000"/>
              </a:lnSpc>
              <a:spcBef>
                <a:spcPts val="0"/>
              </a:spcBef>
              <a:spcAft>
                <a:spcPts val="0"/>
              </a:spcAft>
              <a:buClr>
                <a:schemeClr val="accent3"/>
              </a:buClr>
              <a:buSzPts val="1400"/>
              <a:buFont typeface="Arial"/>
              <a:buNone/>
              <a:defRPr/>
            </a:pPr>
            <a:endParaRPr lang="es-MX" sz="1600" kern="0" dirty="0">
              <a:latin typeface="Poppins"/>
              <a:ea typeface="Poppins"/>
              <a:cs typeface="Poppins"/>
              <a:sym typeface="Poppins"/>
            </a:endParaRPr>
          </a:p>
          <a:p>
            <a:pPr algn="just" eaLnBrk="1" fontAlgn="auto" hangingPunct="1">
              <a:lnSpc>
                <a:spcPct val="115000"/>
              </a:lnSpc>
              <a:spcBef>
                <a:spcPts val="0"/>
              </a:spcBef>
              <a:spcAft>
                <a:spcPts val="0"/>
              </a:spcAft>
              <a:buClr>
                <a:schemeClr val="accent3"/>
              </a:buClr>
              <a:buSzPts val="1400"/>
              <a:buFont typeface="Arial"/>
              <a:buNone/>
              <a:defRPr/>
            </a:pPr>
            <a:r>
              <a:rPr lang="es-MX" sz="1800" kern="0" dirty="0">
                <a:solidFill>
                  <a:schemeClr val="tx1"/>
                </a:solidFill>
                <a:latin typeface="Poppins"/>
                <a:ea typeface="Poppins"/>
                <a:cs typeface="Poppins"/>
                <a:sym typeface="Poppins"/>
              </a:rPr>
              <a:t>Contraseña:</a:t>
            </a:r>
          </a:p>
          <a:p>
            <a:pPr algn="just" eaLnBrk="1" fontAlgn="auto" hangingPunct="1">
              <a:lnSpc>
                <a:spcPct val="115000"/>
              </a:lnSpc>
              <a:spcBef>
                <a:spcPts val="0"/>
              </a:spcBef>
              <a:spcAft>
                <a:spcPts val="0"/>
              </a:spcAft>
              <a:buClr>
                <a:schemeClr val="accent3"/>
              </a:buClr>
              <a:buSzPts val="1400"/>
              <a:buFont typeface="Arial"/>
              <a:buNone/>
              <a:defRPr/>
            </a:pPr>
            <a:r>
              <a:rPr lang="es-MX" sz="2400" b="1" kern="0" dirty="0" smtClean="0">
                <a:solidFill>
                  <a:schemeClr val="tx1"/>
                </a:solidFill>
                <a:latin typeface="Poppins"/>
                <a:ea typeface="Poppins"/>
                <a:cs typeface="Poppins"/>
                <a:sym typeface="Poppins"/>
              </a:rPr>
              <a:t>TAMAPRENDE24</a:t>
            </a:r>
          </a:p>
          <a:p>
            <a:pPr algn="just" eaLnBrk="1" fontAlgn="auto" hangingPunct="1">
              <a:lnSpc>
                <a:spcPct val="115000"/>
              </a:lnSpc>
              <a:spcBef>
                <a:spcPts val="0"/>
              </a:spcBef>
              <a:spcAft>
                <a:spcPts val="0"/>
              </a:spcAft>
              <a:buClr>
                <a:schemeClr val="accent3"/>
              </a:buClr>
              <a:buSzPts val="1400"/>
              <a:buFont typeface="Arial"/>
              <a:buNone/>
              <a:defRPr/>
            </a:pPr>
            <a:endParaRPr lang="es-MX" sz="2400" b="1" kern="0" dirty="0">
              <a:latin typeface="Poppins"/>
              <a:ea typeface="Poppins"/>
              <a:cs typeface="Poppins"/>
              <a:sym typeface="Poppins"/>
            </a:endParaRPr>
          </a:p>
          <a:p>
            <a:pPr algn="just" eaLnBrk="1" fontAlgn="auto" hangingPunct="1">
              <a:lnSpc>
                <a:spcPct val="115000"/>
              </a:lnSpc>
              <a:spcBef>
                <a:spcPts val="0"/>
              </a:spcBef>
              <a:spcAft>
                <a:spcPts val="0"/>
              </a:spcAft>
              <a:buClr>
                <a:schemeClr val="accent3"/>
              </a:buClr>
              <a:buSzPts val="1400"/>
              <a:buFont typeface="Arial"/>
              <a:buNone/>
              <a:defRPr/>
            </a:pPr>
            <a:r>
              <a:rPr lang="es-MX" sz="2400" b="1" kern="0" dirty="0" smtClean="0">
                <a:solidFill>
                  <a:schemeClr val="tx1"/>
                </a:solidFill>
                <a:latin typeface="Poppins"/>
                <a:ea typeface="Poppins"/>
                <a:cs typeface="Poppins"/>
                <a:sym typeface="Poppins"/>
              </a:rPr>
              <a:t>Es necesario desinstalar la aplicación anterior y volver a instalarla (es una app mejorada)</a:t>
            </a:r>
            <a:endParaRPr lang="es-MX" sz="2400" b="1" kern="0" dirty="0">
              <a:solidFill>
                <a:schemeClr val="tx1"/>
              </a:solidFill>
              <a:latin typeface="Poppins"/>
              <a:ea typeface="Poppins"/>
              <a:cs typeface="Poppins"/>
              <a:sym typeface="Poppins"/>
            </a:endParaRPr>
          </a:p>
        </p:txBody>
      </p:sp>
      <p:pic>
        <p:nvPicPr>
          <p:cNvPr id="5" name="Imagen 6"/>
          <p:cNvPicPr>
            <a:picLocks noChangeAspect="1"/>
          </p:cNvPicPr>
          <p:nvPr/>
        </p:nvPicPr>
        <p:blipFill>
          <a:blip r:embed="rId2">
            <a:extLst>
              <a:ext uri="{28A0092B-C50C-407E-A947-70E740481C1C}">
                <a14:useLocalDpi xmlns:a14="http://schemas.microsoft.com/office/drawing/2010/main" val="0"/>
              </a:ext>
            </a:extLst>
          </a:blip>
          <a:srcRect l="45351" t="21011" r="26970" b="8604"/>
          <a:stretch>
            <a:fillRect/>
          </a:stretch>
        </p:blipFill>
        <p:spPr bwMode="auto">
          <a:xfrm>
            <a:off x="179347" y="882123"/>
            <a:ext cx="3779042" cy="540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p:nvPr/>
        </p:nvPicPr>
        <p:blipFill rotWithShape="1">
          <a:blip r:embed="rId3" cstate="print">
            <a:extLst>
              <a:ext uri="{28A0092B-C50C-407E-A947-70E740481C1C}">
                <a14:useLocalDpi xmlns:a14="http://schemas.microsoft.com/office/drawing/2010/main" val="0"/>
              </a:ext>
            </a:extLst>
          </a:blip>
          <a:srcRect l="68930"/>
          <a:stretch/>
        </p:blipFill>
        <p:spPr>
          <a:xfrm>
            <a:off x="9384631" y="179235"/>
            <a:ext cx="1756610" cy="1132207"/>
          </a:xfrm>
          <a:prstGeom prst="rect">
            <a:avLst/>
          </a:prstGeom>
        </p:spPr>
      </p:pic>
      <p:sp>
        <p:nvSpPr>
          <p:cNvPr id="7" name="CuadroTexto 6"/>
          <p:cNvSpPr txBox="1"/>
          <p:nvPr/>
        </p:nvSpPr>
        <p:spPr>
          <a:xfrm>
            <a:off x="6128085" y="1973179"/>
            <a:ext cx="1211426" cy="369332"/>
          </a:xfrm>
          <a:prstGeom prst="rect">
            <a:avLst/>
          </a:prstGeom>
          <a:noFill/>
        </p:spPr>
        <p:txBody>
          <a:bodyPr wrap="square" rtlCol="0">
            <a:spAutoFit/>
          </a:bodyPr>
          <a:lstStyle/>
          <a:p>
            <a:r>
              <a:rPr lang="es-MX" dirty="0" smtClean="0"/>
              <a:t>CCT</a:t>
            </a:r>
            <a:endParaRPr lang="es-MX" dirty="0"/>
          </a:p>
        </p:txBody>
      </p:sp>
      <p:cxnSp>
        <p:nvCxnSpPr>
          <p:cNvPr id="9" name="Conector recto de flecha 8"/>
          <p:cNvCxnSpPr/>
          <p:nvPr/>
        </p:nvCxnSpPr>
        <p:spPr>
          <a:xfrm flipH="1">
            <a:off x="7940842" y="1941823"/>
            <a:ext cx="341144" cy="48855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8281986" y="1696453"/>
            <a:ext cx="745959" cy="369332"/>
          </a:xfrm>
          <a:prstGeom prst="rect">
            <a:avLst/>
          </a:prstGeom>
          <a:noFill/>
        </p:spPr>
        <p:txBody>
          <a:bodyPr wrap="square" rtlCol="0">
            <a:spAutoFit/>
          </a:bodyPr>
          <a:lstStyle/>
          <a:p>
            <a:r>
              <a:rPr lang="es-MX" b="1" dirty="0" smtClean="0"/>
              <a:t>Turno</a:t>
            </a:r>
            <a:endParaRPr lang="es-MX" b="1" dirty="0"/>
          </a:p>
        </p:txBody>
      </p:sp>
      <p:cxnSp>
        <p:nvCxnSpPr>
          <p:cNvPr id="14" name="Conector recto de flecha 13"/>
          <p:cNvCxnSpPr/>
          <p:nvPr/>
        </p:nvCxnSpPr>
        <p:spPr>
          <a:xfrm flipH="1">
            <a:off x="2875547" y="2610853"/>
            <a:ext cx="2971800" cy="114300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flipH="1" flipV="1">
            <a:off x="2594810" y="4186892"/>
            <a:ext cx="1844841" cy="156508"/>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1746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618" y="228601"/>
            <a:ext cx="4493795" cy="5991726"/>
          </a:xfrm>
          <a:prstGeom prst="rect">
            <a:avLst/>
          </a:prstGeom>
        </p:spPr>
      </p:pic>
      <p:sp>
        <p:nvSpPr>
          <p:cNvPr id="5" name="CuadroTexto 4"/>
          <p:cNvSpPr txBox="1"/>
          <p:nvPr/>
        </p:nvSpPr>
        <p:spPr>
          <a:xfrm>
            <a:off x="6533147" y="1636295"/>
            <a:ext cx="5305927" cy="2862322"/>
          </a:xfrm>
          <a:prstGeom prst="rect">
            <a:avLst/>
          </a:prstGeom>
          <a:noFill/>
        </p:spPr>
        <p:txBody>
          <a:bodyPr wrap="square" rtlCol="0">
            <a:spAutoFit/>
          </a:bodyPr>
          <a:lstStyle/>
          <a:p>
            <a:r>
              <a:rPr lang="es-MX" dirty="0" smtClean="0"/>
              <a:t>Cómo asegurar que ya las hojas están bien capturadas</a:t>
            </a:r>
          </a:p>
          <a:p>
            <a:endParaRPr lang="es-MX" dirty="0" smtClean="0"/>
          </a:p>
          <a:p>
            <a:endParaRPr lang="es-MX" dirty="0"/>
          </a:p>
          <a:p>
            <a:pPr marL="285750" indent="-285750" algn="just">
              <a:buFont typeface="Arial" panose="020B0604020202020204" pitchFamily="34" charset="0"/>
              <a:buChar char="•"/>
            </a:pPr>
            <a:r>
              <a:rPr lang="es-MX" dirty="0" smtClean="0"/>
              <a:t>Cuando aparece </a:t>
            </a:r>
            <a:r>
              <a:rPr lang="es-MX" b="1" dirty="0" smtClean="0"/>
              <a:t>en verde la figura </a:t>
            </a:r>
            <a:r>
              <a:rPr lang="es-MX" dirty="0" smtClean="0"/>
              <a:t>que está al lado izquierdo del nombre del alumno</a:t>
            </a:r>
          </a:p>
          <a:p>
            <a:pPr marL="285750" indent="-285750" algn="just">
              <a:buFont typeface="Arial" panose="020B0604020202020204" pitchFamily="34" charset="0"/>
              <a:buChar char="•"/>
            </a:pPr>
            <a:endParaRPr lang="es-MX" dirty="0" smtClean="0"/>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r>
              <a:rPr lang="es-MX" dirty="0" smtClean="0"/>
              <a:t>Cuando está </a:t>
            </a:r>
            <a:r>
              <a:rPr lang="es-MX" b="1" dirty="0" smtClean="0"/>
              <a:t>en amarillo</a:t>
            </a:r>
            <a:r>
              <a:rPr lang="es-MX" dirty="0" smtClean="0"/>
              <a:t>, es que </a:t>
            </a:r>
            <a:r>
              <a:rPr lang="es-MX" b="1" dirty="0" smtClean="0"/>
              <a:t>se perdió la conexión a internet </a:t>
            </a:r>
            <a:r>
              <a:rPr lang="es-MX" dirty="0" smtClean="0"/>
              <a:t>y la hoja de respuesta no subió a la plataforma</a:t>
            </a:r>
            <a:endParaRPr lang="es-MX" dirty="0"/>
          </a:p>
        </p:txBody>
      </p:sp>
    </p:spTree>
    <p:extLst>
      <p:ext uri="{BB962C8B-B14F-4D97-AF65-F5344CB8AC3E}">
        <p14:creationId xmlns:p14="http://schemas.microsoft.com/office/powerpoint/2010/main" val="2619680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33910" y="0"/>
            <a:ext cx="4135437" cy="50403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4800" b="1" dirty="0">
                <a:solidFill>
                  <a:schemeClr val="tx1"/>
                </a:solidFill>
              </a:rPr>
              <a:t>Normas para la aplicación </a:t>
            </a:r>
            <a:endParaRPr lang="es-MX" sz="4800" b="1" dirty="0">
              <a:solidFill>
                <a:schemeClr val="tx1"/>
              </a:solidFill>
            </a:endParaRPr>
          </a:p>
        </p:txBody>
      </p:sp>
    </p:spTree>
    <p:extLst>
      <p:ext uri="{BB962C8B-B14F-4D97-AF65-F5344CB8AC3E}">
        <p14:creationId xmlns:p14="http://schemas.microsoft.com/office/powerpoint/2010/main" val="3802245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982075" y="639681"/>
            <a:ext cx="9882439"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MX" altLang="es-MX" sz="1600" b="1" dirty="0">
                <a:latin typeface="Encode Sans" panose="020B0604020202020204" charset="0"/>
              </a:rPr>
              <a:t>NORMAS OPERATIVAS </a:t>
            </a:r>
          </a:p>
          <a:p>
            <a:pPr eaLnBrk="1" hangingPunct="1"/>
            <a:endParaRPr lang="es-MX" altLang="es-MX" sz="1600" dirty="0">
              <a:latin typeface="Encode Sans" panose="020B0604020202020204" charset="0"/>
            </a:endParaRPr>
          </a:p>
          <a:p>
            <a:pPr eaLnBrk="1" hangingPunct="1"/>
            <a:endParaRPr lang="es-MX" altLang="es-MX" sz="1600" dirty="0">
              <a:latin typeface="Encode Sans" panose="020B0604020202020204" charset="0"/>
            </a:endParaRPr>
          </a:p>
          <a:p>
            <a:pPr eaLnBrk="1" hangingPunct="1"/>
            <a:r>
              <a:rPr lang="es-MX" altLang="es-MX" sz="1600" dirty="0">
                <a:latin typeface="Encode Sans" panose="020B0604020202020204" charset="0"/>
              </a:rPr>
              <a:t>Durante el levantamiento deberá de cumplirse las siguientes normas de aplicación:</a:t>
            </a:r>
          </a:p>
          <a:p>
            <a:pPr eaLnBrk="1" hangingPunct="1"/>
            <a:endParaRPr lang="es-MX" altLang="es-MX" sz="1600" dirty="0">
              <a:latin typeface="Encode Sans" panose="020B0604020202020204" charset="0"/>
            </a:endParaRPr>
          </a:p>
          <a:p>
            <a:r>
              <a:rPr lang="es-MX" altLang="es-MX" sz="1600" dirty="0" smtClean="0">
                <a:latin typeface="Encode Sans" panose="020B0604020202020204" charset="0"/>
              </a:rPr>
              <a:t>Deberá </a:t>
            </a:r>
            <a:r>
              <a:rPr lang="es-MX" altLang="es-MX" sz="1600" dirty="0">
                <a:latin typeface="Encode Sans" panose="020B0604020202020204" charset="0"/>
              </a:rPr>
              <a:t>cumplirse lo </a:t>
            </a:r>
            <a:r>
              <a:rPr lang="es-MX" altLang="es-MX" sz="1600" dirty="0" smtClean="0">
                <a:latin typeface="Encode Sans" panose="020B0604020202020204" charset="0"/>
              </a:rPr>
              <a:t>siguiente: </a:t>
            </a:r>
            <a:r>
              <a:rPr lang="es-MX" altLang="es-MX" sz="1600" dirty="0" smtClean="0">
                <a:latin typeface="Encode Sans" panose="020B0604020202020204" charset="0"/>
              </a:rPr>
              <a:t>Fechas de aplicación establecidas </a:t>
            </a:r>
            <a:r>
              <a:rPr lang="es-MX" altLang="es-MX" sz="1600" b="1" dirty="0" smtClean="0">
                <a:latin typeface="Encode Sans" panose="020B0604020202020204" charset="0"/>
              </a:rPr>
              <a:t>4 al 7 de junio</a:t>
            </a:r>
          </a:p>
          <a:p>
            <a:pPr eaLnBrk="1" hangingPunct="1"/>
            <a:endParaRPr lang="es-MX" altLang="es-MX" sz="1600" dirty="0">
              <a:latin typeface="Encode Sans" panose="020B0604020202020204" charset="0"/>
            </a:endParaRPr>
          </a:p>
          <a:p>
            <a:pPr algn="just"/>
            <a:r>
              <a:rPr lang="es-MX" altLang="es-MX" sz="1600" b="1" dirty="0" smtClean="0">
                <a:latin typeface="Encode Sans" panose="020B0604020202020204" charset="0"/>
              </a:rPr>
              <a:t>De los Participantes </a:t>
            </a:r>
          </a:p>
          <a:p>
            <a:pPr algn="just"/>
            <a:endParaRPr lang="es-MX" altLang="es-MX" sz="1600" dirty="0" smtClean="0">
              <a:latin typeface="Encode Sans" panose="020B0604020202020204" charset="0"/>
            </a:endParaRPr>
          </a:p>
          <a:p>
            <a:pPr algn="just"/>
            <a:endParaRPr lang="es-MX" altLang="es-MX" sz="1600" dirty="0" smtClean="0">
              <a:latin typeface="Encode Sans" panose="020B0604020202020204" charset="0"/>
            </a:endParaRPr>
          </a:p>
          <a:p>
            <a:pPr algn="just"/>
            <a:r>
              <a:rPr lang="es-MX" altLang="es-MX" sz="1600" dirty="0" smtClean="0">
                <a:latin typeface="Encode Sans" panose="020B0604020202020204" charset="0"/>
              </a:rPr>
              <a:t>Alumnos con necesidades especiales, el Director de la escuela </a:t>
            </a:r>
            <a:r>
              <a:rPr lang="es-MX" altLang="es-MX" sz="1600" dirty="0" smtClean="0">
                <a:latin typeface="Encode Sans" panose="020B0604020202020204" charset="0"/>
              </a:rPr>
              <a:t>y </a:t>
            </a:r>
            <a:r>
              <a:rPr lang="es-MX" altLang="es-MX" sz="1600" dirty="0" smtClean="0">
                <a:latin typeface="Encode Sans" panose="020B0604020202020204" charset="0"/>
              </a:rPr>
              <a:t>su maestro, determinarán si el alumno se encuentra en condiciones de presentar la evaluación y en su caso, autorizarán a personal de apoyo del plantel </a:t>
            </a:r>
            <a:r>
              <a:rPr lang="es-MX" altLang="es-MX" sz="1600" b="1" dirty="0" smtClean="0">
                <a:latin typeface="Encode Sans" panose="020B0604020202020204" charset="0"/>
              </a:rPr>
              <a:t>(que no sea su maestro)</a:t>
            </a:r>
            <a:r>
              <a:rPr lang="es-MX" altLang="es-MX" sz="1600" dirty="0" smtClean="0">
                <a:latin typeface="Encode Sans" panose="020B0604020202020204" charset="0"/>
              </a:rPr>
              <a:t>, para resolver el examen, sin que ello implique que le sean proporcionadas las respuestas.</a:t>
            </a:r>
          </a:p>
          <a:p>
            <a:pPr algn="just"/>
            <a:endParaRPr lang="es-MX" altLang="es-MX" sz="1600" dirty="0" smtClean="0">
              <a:latin typeface="Encode Sans" panose="020B0604020202020204" charset="0"/>
            </a:endParaRPr>
          </a:p>
          <a:p>
            <a:pPr algn="just"/>
            <a:endParaRPr lang="es-MX" altLang="es-MX" sz="1600" dirty="0" smtClean="0">
              <a:latin typeface="Encode Sans" panose="020B0604020202020204" charset="0"/>
            </a:endParaRPr>
          </a:p>
          <a:p>
            <a:pPr algn="just"/>
            <a:r>
              <a:rPr lang="es-MX" altLang="es-MX" sz="1600" b="1" dirty="0" smtClean="0">
                <a:latin typeface="Encode Sans" panose="020B0604020202020204" charset="0"/>
              </a:rPr>
              <a:t>Jefe de Sector y Supervisores de Zona </a:t>
            </a:r>
            <a:r>
              <a:rPr lang="es-MX" altLang="es-MX" sz="1600" dirty="0" smtClean="0">
                <a:latin typeface="Encode Sans" panose="020B0604020202020204" charset="0"/>
              </a:rPr>
              <a:t>determinarán </a:t>
            </a:r>
            <a:r>
              <a:rPr lang="es-MX" altLang="es-MX" sz="1600" b="1" dirty="0" smtClean="0">
                <a:latin typeface="Encode Sans" panose="020B0604020202020204" charset="0"/>
              </a:rPr>
              <a:t>la estrategia </a:t>
            </a:r>
            <a:r>
              <a:rPr lang="es-MX" altLang="es-MX" sz="1600" dirty="0" smtClean="0">
                <a:latin typeface="Encode Sans" panose="020B0604020202020204" charset="0"/>
              </a:rPr>
              <a:t>de </a:t>
            </a:r>
            <a:r>
              <a:rPr lang="es-MX" altLang="es-MX" sz="1600" b="1" dirty="0" smtClean="0">
                <a:latin typeface="Encode Sans" panose="020B0604020202020204" charset="0"/>
              </a:rPr>
              <a:t>aplicación en su ámbito de competencia´, </a:t>
            </a:r>
            <a:r>
              <a:rPr lang="es-MX" altLang="es-MX" sz="1600" dirty="0" smtClean="0">
                <a:latin typeface="Encode Sans" panose="020B0604020202020204" charset="0"/>
              </a:rPr>
              <a:t>cuidando que </a:t>
            </a:r>
            <a:r>
              <a:rPr lang="es-MX" altLang="es-MX" sz="1600" b="1" dirty="0" smtClean="0">
                <a:latin typeface="Encode Sans" panose="020B0604020202020204" charset="0"/>
              </a:rPr>
              <a:t>el maestro de grupo no sea el aplicador de su grupo.</a:t>
            </a:r>
          </a:p>
          <a:p>
            <a:pPr algn="just"/>
            <a:endParaRPr lang="es-MX" altLang="es-MX" sz="1600" dirty="0" smtClean="0">
              <a:latin typeface="Encode Sans" panose="020B0604020202020204" charset="0"/>
            </a:endParaRPr>
          </a:p>
          <a:p>
            <a:pPr eaLnBrk="1" hangingPunct="1"/>
            <a:endParaRPr lang="es-MX" altLang="es-MX" sz="1600" dirty="0">
              <a:latin typeface="Encode Sans" panose="020B0604020202020204" charset="0"/>
            </a:endParaRPr>
          </a:p>
          <a:p>
            <a:pPr eaLnBrk="1" hangingPunct="1"/>
            <a:endParaRPr lang="es-MX" altLang="es-MX" dirty="0"/>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Tree>
    <p:extLst>
      <p:ext uri="{BB962C8B-B14F-4D97-AF65-F5344CB8AC3E}">
        <p14:creationId xmlns:p14="http://schemas.microsoft.com/office/powerpoint/2010/main" val="25311039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574006" y="682123"/>
            <a:ext cx="10843962"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s-MX" altLang="es-MX" sz="1600" b="1" dirty="0">
                <a:latin typeface="Encode Sans" panose="020B0604020202020204" charset="0"/>
              </a:rPr>
              <a:t>De los Participantes </a:t>
            </a:r>
          </a:p>
          <a:p>
            <a:pPr algn="just" eaLnBrk="1" hangingPunct="1"/>
            <a:endParaRPr lang="es-MX" altLang="es-MX" sz="1600" dirty="0">
              <a:latin typeface="Encode Sans" panose="020B0604020202020204" charset="0"/>
            </a:endParaRPr>
          </a:p>
          <a:p>
            <a:pPr algn="just" eaLnBrk="1" hangingPunct="1"/>
            <a:endParaRPr lang="es-MX" altLang="es-MX" sz="1600" dirty="0">
              <a:latin typeface="Encode Sans" panose="020B0604020202020204" charset="0"/>
            </a:endParaRPr>
          </a:p>
          <a:p>
            <a:pPr algn="just" eaLnBrk="1" hangingPunct="1"/>
            <a:r>
              <a:rPr lang="es-MX" altLang="es-MX" sz="1600" b="1" dirty="0">
                <a:latin typeface="Encode Sans" panose="020B0604020202020204" charset="0"/>
              </a:rPr>
              <a:t>Directores:</a:t>
            </a:r>
            <a:r>
              <a:rPr lang="es-MX" altLang="es-MX" sz="1600" dirty="0">
                <a:latin typeface="Encode Sans" panose="020B0604020202020204" charset="0"/>
              </a:rPr>
              <a:t> Titulares de cada plantel, </a:t>
            </a:r>
            <a:r>
              <a:rPr lang="es-MX" altLang="es-MX" sz="1600" b="1" dirty="0">
                <a:latin typeface="Encode Sans" panose="020B0604020202020204" charset="0"/>
              </a:rPr>
              <a:t>determinarán el aplicador </a:t>
            </a:r>
            <a:r>
              <a:rPr lang="es-MX" altLang="es-MX" sz="1600" b="1" dirty="0" smtClean="0">
                <a:latin typeface="Encode Sans" panose="020B0604020202020204" charset="0"/>
              </a:rPr>
              <a:t>para, </a:t>
            </a:r>
            <a:r>
              <a:rPr lang="es-MX" altLang="es-MX" sz="1600" b="1" dirty="0">
                <a:latin typeface="Encode Sans" panose="020B0604020202020204" charset="0"/>
              </a:rPr>
              <a:t>cada grupo </a:t>
            </a:r>
            <a:r>
              <a:rPr lang="es-MX" altLang="es-MX" sz="1600" dirty="0">
                <a:latin typeface="Encode Sans" panose="020B0604020202020204" charset="0"/>
              </a:rPr>
              <a:t>aplicando la normatividad establecida. </a:t>
            </a:r>
          </a:p>
          <a:p>
            <a:pPr algn="just" eaLnBrk="1" hangingPunct="1"/>
            <a:endParaRPr lang="es-MX" altLang="es-MX" sz="1600" dirty="0">
              <a:latin typeface="Encode Sans" panose="020B0604020202020204" charset="0"/>
            </a:endParaRPr>
          </a:p>
          <a:p>
            <a:pPr algn="just" eaLnBrk="1" hangingPunct="1"/>
            <a:r>
              <a:rPr lang="es-MX" altLang="es-MX" sz="1600" b="1" dirty="0">
                <a:latin typeface="Encode Sans" panose="020B0604020202020204" charset="0"/>
              </a:rPr>
              <a:t>Aplicadores:</a:t>
            </a:r>
            <a:r>
              <a:rPr lang="es-MX" altLang="es-MX" sz="1600" dirty="0">
                <a:latin typeface="Encode Sans" panose="020B0604020202020204" charset="0"/>
              </a:rPr>
              <a:t> Personal </a:t>
            </a:r>
            <a:r>
              <a:rPr lang="es-MX" altLang="es-MX" sz="1600" b="1" dirty="0">
                <a:latin typeface="Encode Sans" panose="020B0604020202020204" charset="0"/>
              </a:rPr>
              <a:t>seleccionado por el Director del Plantel</a:t>
            </a:r>
            <a:r>
              <a:rPr lang="es-MX" altLang="es-MX" sz="1600" dirty="0">
                <a:latin typeface="Encode Sans" panose="020B0604020202020204" charset="0"/>
              </a:rPr>
              <a:t>, quien será responsable de administrar las pruebas.</a:t>
            </a:r>
          </a:p>
          <a:p>
            <a:pPr algn="just" eaLnBrk="1" hangingPunct="1"/>
            <a:endParaRPr lang="es-MX" altLang="es-MX" sz="1600" dirty="0">
              <a:latin typeface="Encode Sans" panose="020B0604020202020204" charset="0"/>
            </a:endParaRPr>
          </a:p>
          <a:p>
            <a:pPr algn="just" eaLnBrk="1" hangingPunct="1"/>
            <a:r>
              <a:rPr lang="es-MX" altLang="es-MX" sz="1600" dirty="0">
                <a:latin typeface="Encode Sans" panose="020B0604020202020204" charset="0"/>
              </a:rPr>
              <a:t>Para las </a:t>
            </a:r>
            <a:r>
              <a:rPr lang="es-MX" altLang="es-MX" sz="1600" b="1" dirty="0">
                <a:latin typeface="Encode Sans" panose="020B0604020202020204" charset="0"/>
              </a:rPr>
              <a:t>escuelas muestra</a:t>
            </a:r>
            <a:r>
              <a:rPr lang="es-MX" altLang="es-MX" sz="1600" dirty="0">
                <a:latin typeface="Encode Sans" panose="020B0604020202020204" charset="0"/>
              </a:rPr>
              <a:t>, el personal </a:t>
            </a:r>
            <a:r>
              <a:rPr lang="es-MX" altLang="es-MX" sz="1600" b="1" dirty="0">
                <a:latin typeface="Encode Sans" panose="020B0604020202020204" charset="0"/>
              </a:rPr>
              <a:t>del CREDE</a:t>
            </a:r>
            <a:r>
              <a:rPr lang="es-MX" altLang="es-MX" sz="1600" dirty="0">
                <a:latin typeface="Encode Sans" panose="020B0604020202020204" charset="0"/>
              </a:rPr>
              <a:t>, con el Director de la </a:t>
            </a:r>
            <a:r>
              <a:rPr lang="es-MX" altLang="es-MX" sz="1600" dirty="0" smtClean="0">
                <a:latin typeface="Encode Sans" panose="020B0604020202020204" charset="0"/>
              </a:rPr>
              <a:t>escuela, </a:t>
            </a:r>
            <a:r>
              <a:rPr lang="es-MX" altLang="es-MX" sz="1600" dirty="0">
                <a:latin typeface="Encode Sans" panose="020B0604020202020204" charset="0"/>
              </a:rPr>
              <a:t>determinan </a:t>
            </a:r>
            <a:r>
              <a:rPr lang="es-MX" altLang="es-MX" sz="1600" dirty="0" smtClean="0">
                <a:latin typeface="Encode Sans" panose="020B0604020202020204" charset="0"/>
              </a:rPr>
              <a:t>qué </a:t>
            </a:r>
            <a:r>
              <a:rPr lang="es-MX" altLang="es-MX" sz="1600" dirty="0">
                <a:latin typeface="Encode Sans" panose="020B0604020202020204" charset="0"/>
              </a:rPr>
              <a:t>docentes apoyan como aplicadores.</a:t>
            </a:r>
          </a:p>
          <a:p>
            <a:pPr algn="just" eaLnBrk="1" hangingPunct="1"/>
            <a:endParaRPr lang="es-MX" altLang="es-MX" sz="1600" dirty="0">
              <a:latin typeface="Encode Sans" panose="020B0604020202020204" charset="0"/>
            </a:endParaRPr>
          </a:p>
          <a:p>
            <a:pPr algn="just" eaLnBrk="1" hangingPunct="1"/>
            <a:r>
              <a:rPr lang="es-MX" altLang="es-MX" sz="1600" dirty="0">
                <a:latin typeface="Encode Sans" panose="020B0604020202020204" charset="0"/>
              </a:rPr>
              <a:t>En las escuelas muestra donde solo hay un </a:t>
            </a:r>
            <a:r>
              <a:rPr lang="es-MX" altLang="es-MX" sz="1600" dirty="0" smtClean="0">
                <a:latin typeface="Encode Sans" panose="020B0604020202020204" charset="0"/>
              </a:rPr>
              <a:t>grupo, </a:t>
            </a:r>
            <a:r>
              <a:rPr lang="es-MX" altLang="es-MX" sz="1600" dirty="0">
                <a:latin typeface="Encode Sans" panose="020B0604020202020204" charset="0"/>
              </a:rPr>
              <a:t>el personal del </a:t>
            </a:r>
            <a:r>
              <a:rPr lang="es-MX" altLang="es-MX" sz="1600" dirty="0" smtClean="0">
                <a:latin typeface="Encode Sans" panose="020B0604020202020204" charset="0"/>
              </a:rPr>
              <a:t>CREDE </a:t>
            </a:r>
            <a:r>
              <a:rPr lang="es-MX" altLang="es-MX" sz="1600" dirty="0">
                <a:latin typeface="Encode Sans" panose="020B0604020202020204" charset="0"/>
              </a:rPr>
              <a:t>fungirá como aplicador.</a:t>
            </a:r>
          </a:p>
          <a:p>
            <a:pPr algn="just" eaLnBrk="1" hangingPunct="1"/>
            <a:endParaRPr lang="es-MX" altLang="es-MX" sz="1600" dirty="0" smtClean="0">
              <a:latin typeface="Encode Sans" panose="020B0604020202020204" charset="0"/>
            </a:endParaRPr>
          </a:p>
          <a:p>
            <a:r>
              <a:rPr lang="es-MX" altLang="es-MX" sz="1600" b="1" dirty="0" smtClean="0">
                <a:latin typeface="Encode Sans" panose="020B0604020202020204" charset="0"/>
              </a:rPr>
              <a:t>De los Instrumentos y Formatos de Control </a:t>
            </a:r>
          </a:p>
          <a:p>
            <a:endParaRPr lang="es-MX" altLang="es-MX" sz="1600" dirty="0" smtClean="0">
              <a:latin typeface="Encode Sans" panose="020B0604020202020204" charset="0"/>
            </a:endParaRPr>
          </a:p>
          <a:p>
            <a:pPr algn="just"/>
            <a:r>
              <a:rPr lang="es-MX" altLang="es-MX" sz="1600" dirty="0" smtClean="0">
                <a:latin typeface="Encode Sans" panose="020B0604020202020204" charset="0"/>
              </a:rPr>
              <a:t>Los </a:t>
            </a:r>
            <a:r>
              <a:rPr lang="es-MX" altLang="es-MX" sz="1600" b="1" dirty="0" smtClean="0">
                <a:latin typeface="Encode Sans" panose="020B0604020202020204" charset="0"/>
              </a:rPr>
              <a:t>instrumentos son autoadministrables </a:t>
            </a:r>
            <a:r>
              <a:rPr lang="es-MX" altLang="es-MX" sz="1600" dirty="0" smtClean="0">
                <a:latin typeface="Encode Sans" panose="020B0604020202020204" charset="0"/>
              </a:rPr>
              <a:t>y se aplicarán en un día. Los alumnos no deberán conservar las pruebas ni las hojas de respuestas durante el receso o  recreo.</a:t>
            </a:r>
          </a:p>
          <a:p>
            <a:endParaRPr lang="es-MX" altLang="es-MX" sz="1600" dirty="0" smtClean="0">
              <a:latin typeface="Encode Sans" panose="020B0604020202020204" charset="0"/>
            </a:endParaRPr>
          </a:p>
          <a:p>
            <a:pPr algn="just"/>
            <a:r>
              <a:rPr lang="es-MX" altLang="es-MX" sz="1600" b="1" dirty="0" smtClean="0">
                <a:latin typeface="Encode Sans" panose="020B0604020202020204" charset="0"/>
              </a:rPr>
              <a:t>Las hojas de respuestas </a:t>
            </a:r>
            <a:r>
              <a:rPr lang="es-MX" altLang="es-MX" sz="1600" dirty="0" smtClean="0">
                <a:latin typeface="Encode Sans" panose="020B0604020202020204" charset="0"/>
              </a:rPr>
              <a:t>están diseñadas ex profeso e impresas con los datos generales de la escuela y personalizadas con los nombres de los alumnos. </a:t>
            </a:r>
          </a:p>
          <a:p>
            <a:endParaRPr lang="es-MX" altLang="es-MX" sz="1600" dirty="0" smtClean="0">
              <a:latin typeface="Encode Sans" panose="020B0604020202020204" charset="0"/>
            </a:endParaRPr>
          </a:p>
          <a:p>
            <a:endParaRPr lang="es-MX" altLang="es-MX" sz="1600" dirty="0" smtClean="0">
              <a:latin typeface="Encode Sans" panose="020B0604020202020204" charset="0"/>
            </a:endParaRPr>
          </a:p>
          <a:p>
            <a:r>
              <a:rPr lang="es-MX" altLang="es-MX" sz="1600" dirty="0" smtClean="0">
                <a:latin typeface="Encode Sans" panose="020B0604020202020204" charset="0"/>
              </a:rPr>
              <a:t>El  docente aplicador registrará los datos solicitados antes sobre la asistencia de los alumnos en la lista de asistencia. </a:t>
            </a:r>
          </a:p>
          <a:p>
            <a:pPr algn="just" eaLnBrk="1" hangingPunct="1"/>
            <a:endParaRPr lang="es-MX" altLang="es-MX" sz="1600" dirty="0">
              <a:latin typeface="Encode Sans" panose="020B0604020202020204" charset="0"/>
            </a:endParaRPr>
          </a:p>
          <a:p>
            <a:pPr algn="just" eaLnBrk="1" hangingPunct="1"/>
            <a:endParaRPr lang="es-MX" altLang="es-MX" sz="1600" dirty="0">
              <a:latin typeface="Encode Sans" panose="020B0604020202020204" charset="0"/>
            </a:endParaRPr>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Tree>
    <p:extLst>
      <p:ext uri="{BB962C8B-B14F-4D97-AF65-F5344CB8AC3E}">
        <p14:creationId xmlns:p14="http://schemas.microsoft.com/office/powerpoint/2010/main" val="17335342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66273" y="661789"/>
            <a:ext cx="10720137" cy="5632311"/>
          </a:xfrm>
          <a:prstGeom prst="rect">
            <a:avLst/>
          </a:prstGeom>
        </p:spPr>
        <p:txBody>
          <a:bodyPr wrap="square">
            <a:spAutoFit/>
          </a:bodyPr>
          <a:lstStyle/>
          <a:p>
            <a:r>
              <a:rPr lang="es-MX" altLang="es-MX" b="1" dirty="0">
                <a:latin typeface="Encode Sans" panose="020B0604020202020204" charset="0"/>
              </a:rPr>
              <a:t>De los Instrumentos y Formatos de Control </a:t>
            </a:r>
          </a:p>
          <a:p>
            <a:endParaRPr lang="es-MX" altLang="es-MX" dirty="0">
              <a:latin typeface="Encode Sans" panose="020B0604020202020204" charset="0"/>
            </a:endParaRPr>
          </a:p>
          <a:p>
            <a:pPr algn="just"/>
            <a:r>
              <a:rPr lang="es-MX" altLang="es-MX" dirty="0" smtClean="0">
                <a:latin typeface="Encode Sans" panose="020B0604020202020204" charset="0"/>
              </a:rPr>
              <a:t>El </a:t>
            </a:r>
            <a:r>
              <a:rPr lang="es-MX" altLang="es-MX" dirty="0">
                <a:latin typeface="Encode Sans" panose="020B0604020202020204" charset="0"/>
              </a:rPr>
              <a:t>Aplicador registrará los datos solicitados en la lista de </a:t>
            </a:r>
            <a:r>
              <a:rPr lang="es-MX" altLang="es-MX" dirty="0" smtClean="0">
                <a:latin typeface="Encode Sans" panose="020B0604020202020204" charset="0"/>
              </a:rPr>
              <a:t>asistencia, cuidando haber entregado la forma del examen que se tenga asignada en la lista.</a:t>
            </a:r>
            <a:endParaRPr lang="es-MX" altLang="es-MX" dirty="0">
              <a:latin typeface="Encode Sans" panose="020B0604020202020204" charset="0"/>
            </a:endParaRPr>
          </a:p>
          <a:p>
            <a:pPr algn="just"/>
            <a:endParaRPr lang="es-MX" altLang="es-MX" dirty="0">
              <a:latin typeface="Encode Sans" panose="020B0604020202020204" charset="0"/>
            </a:endParaRPr>
          </a:p>
          <a:p>
            <a:pPr algn="just"/>
            <a:r>
              <a:rPr lang="es-MX" altLang="es-MX" dirty="0">
                <a:latin typeface="Encode Sans" panose="020B0604020202020204" charset="0"/>
              </a:rPr>
              <a:t>Formato Control de Aplicación en el </a:t>
            </a:r>
            <a:r>
              <a:rPr lang="es-MX" altLang="es-MX" dirty="0" smtClean="0">
                <a:latin typeface="Encode Sans" panose="020B0604020202020204" charset="0"/>
              </a:rPr>
              <a:t>Aula (lista de asistencia): </a:t>
            </a:r>
            <a:r>
              <a:rPr lang="es-MX" altLang="es-MX" dirty="0">
                <a:latin typeface="Encode Sans" panose="020B0604020202020204" charset="0"/>
              </a:rPr>
              <a:t>Los Aplicadores registrarán por sesión la asistencia de cada alumno</a:t>
            </a:r>
            <a:r>
              <a:rPr lang="es-MX" altLang="es-MX" dirty="0" smtClean="0">
                <a:latin typeface="Encode Sans" panose="020B0604020202020204" charset="0"/>
              </a:rPr>
              <a:t>.</a:t>
            </a:r>
          </a:p>
          <a:p>
            <a:pPr algn="just"/>
            <a:endParaRPr lang="es-MX" altLang="es-MX" dirty="0">
              <a:latin typeface="Encode Sans" panose="020B0604020202020204" charset="0"/>
            </a:endParaRPr>
          </a:p>
          <a:p>
            <a:r>
              <a:rPr lang="es-MX" altLang="es-MX" b="1" dirty="0">
                <a:latin typeface="Encode Sans" panose="020B0604020202020204" charset="0"/>
              </a:rPr>
              <a:t>De las condiciones de aplicación </a:t>
            </a:r>
          </a:p>
          <a:p>
            <a:endParaRPr lang="es-MX" altLang="es-MX" dirty="0">
              <a:latin typeface="Encode Sans" panose="020B0604020202020204" charset="0"/>
            </a:endParaRPr>
          </a:p>
          <a:p>
            <a:pPr algn="just"/>
            <a:r>
              <a:rPr lang="es-MX" altLang="es-MX" dirty="0">
                <a:latin typeface="Encode Sans" panose="020B0604020202020204" charset="0"/>
              </a:rPr>
              <a:t>Únicamente los alumnos tendrán acceso al contenido de las pruebas, por ningún motivo deberá permitirse su consulta a otras personas. </a:t>
            </a:r>
            <a:endParaRPr lang="es-MX" altLang="es-MX" dirty="0" smtClean="0">
              <a:latin typeface="Encode Sans" panose="020B0604020202020204" charset="0"/>
            </a:endParaRPr>
          </a:p>
          <a:p>
            <a:pPr algn="just"/>
            <a:endParaRPr lang="es-MX" altLang="es-MX" dirty="0">
              <a:latin typeface="Encode Sans" panose="020B0604020202020204" charset="0"/>
            </a:endParaRPr>
          </a:p>
          <a:p>
            <a:pPr algn="just"/>
            <a:r>
              <a:rPr lang="es-MX" altLang="es-MX" dirty="0" smtClean="0">
                <a:latin typeface="Encode Sans" panose="020B0604020202020204" charset="0"/>
              </a:rPr>
              <a:t>Los </a:t>
            </a:r>
            <a:r>
              <a:rPr lang="es-MX" altLang="es-MX" dirty="0">
                <a:latin typeface="Encode Sans" panose="020B0604020202020204" charset="0"/>
              </a:rPr>
              <a:t>alumnos pueden resolverlos por sí </a:t>
            </a:r>
            <a:r>
              <a:rPr lang="es-MX" altLang="es-MX" dirty="0" smtClean="0">
                <a:latin typeface="Encode Sans" panose="020B0604020202020204" charset="0"/>
              </a:rPr>
              <a:t>solos, </a:t>
            </a:r>
            <a:r>
              <a:rPr lang="es-MX" altLang="es-MX" dirty="0">
                <a:latin typeface="Encode Sans" panose="020B0604020202020204" charset="0"/>
              </a:rPr>
              <a:t>sin necesidad de que se les dirija pregunta por pregunta. </a:t>
            </a:r>
          </a:p>
          <a:p>
            <a:endParaRPr lang="es-MX" altLang="es-MX" dirty="0">
              <a:latin typeface="Encode Sans" panose="020B0604020202020204" charset="0"/>
            </a:endParaRPr>
          </a:p>
          <a:p>
            <a:pPr algn="just"/>
            <a:r>
              <a:rPr lang="es-MX" altLang="es-MX" dirty="0">
                <a:latin typeface="Encode Sans" panose="020B0604020202020204" charset="0"/>
              </a:rPr>
              <a:t>Sólo los alumnos sustentantes y el  docente </a:t>
            </a:r>
            <a:r>
              <a:rPr lang="es-MX" altLang="es-MX" dirty="0" smtClean="0">
                <a:latin typeface="Encode Sans" panose="020B0604020202020204" charset="0"/>
              </a:rPr>
              <a:t>Aplicador </a:t>
            </a:r>
            <a:r>
              <a:rPr lang="es-MX" altLang="es-MX" dirty="0">
                <a:latin typeface="Encode Sans" panose="020B0604020202020204" charset="0"/>
              </a:rPr>
              <a:t>podrán permanecer en el aula, los alumnos que terminen antes de las horas previstas para el </a:t>
            </a:r>
            <a:r>
              <a:rPr lang="es-MX" altLang="es-MX" dirty="0" smtClean="0">
                <a:latin typeface="Encode Sans" panose="020B0604020202020204" charset="0"/>
              </a:rPr>
              <a:t>examen, </a:t>
            </a:r>
            <a:r>
              <a:rPr lang="es-MX" altLang="es-MX" dirty="0">
                <a:latin typeface="Encode Sans" panose="020B0604020202020204" charset="0"/>
              </a:rPr>
              <a:t>regresarán a su aula o al salón que les indique el Director. </a:t>
            </a:r>
          </a:p>
          <a:p>
            <a:pPr algn="just"/>
            <a:endParaRPr lang="es-MX" altLang="es-MX" dirty="0">
              <a:latin typeface="Encode Sans" panose="020B0604020202020204" charset="0"/>
            </a:endParaRPr>
          </a:p>
          <a:p>
            <a:pPr algn="just"/>
            <a:endParaRPr lang="es-MX" altLang="es-MX" dirty="0">
              <a:latin typeface="Encode Sans" panose="020B0604020202020204" charset="0"/>
            </a:endParaRPr>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Tree>
    <p:extLst>
      <p:ext uri="{BB962C8B-B14F-4D97-AF65-F5344CB8AC3E}">
        <p14:creationId xmlns:p14="http://schemas.microsoft.com/office/powerpoint/2010/main" val="41938161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p:cNvSpPr txBox="1">
            <a:spLocks noChangeArrowheads="1"/>
          </p:cNvSpPr>
          <p:nvPr/>
        </p:nvSpPr>
        <p:spPr bwMode="auto">
          <a:xfrm>
            <a:off x="693319" y="1036721"/>
            <a:ext cx="10953249"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MX" altLang="es-MX" sz="1600" b="1" dirty="0">
                <a:latin typeface="Encode Sans" panose="020B0604020202020204" charset="0"/>
              </a:rPr>
              <a:t>De las condiciones de aplicación </a:t>
            </a:r>
          </a:p>
          <a:p>
            <a:pPr eaLnBrk="1" hangingPunct="1"/>
            <a:endParaRPr lang="es-MX" altLang="es-MX" sz="1600" dirty="0">
              <a:latin typeface="Encode Sans" panose="020B0604020202020204" charset="0"/>
            </a:endParaRPr>
          </a:p>
          <a:p>
            <a:pPr algn="just" eaLnBrk="1" hangingPunct="1"/>
            <a:r>
              <a:rPr lang="es-MX" altLang="es-MX" sz="1600" dirty="0">
                <a:latin typeface="Encode Sans" panose="020B0604020202020204" charset="0"/>
              </a:rPr>
              <a:t>Durante la aplicación </a:t>
            </a:r>
            <a:r>
              <a:rPr lang="es-MX" altLang="es-MX" sz="1600" b="1" dirty="0">
                <a:latin typeface="Encode Sans" panose="020B0604020202020204" charset="0"/>
              </a:rPr>
              <a:t>no se permitirá el uso de materiales de consulta y/o de apoyo</a:t>
            </a:r>
            <a:r>
              <a:rPr lang="es-MX" altLang="es-MX" sz="1600" dirty="0">
                <a:latin typeface="Encode Sans" panose="020B0604020202020204" charset="0"/>
              </a:rPr>
              <a:t>, tales como libros, cuadernos, notas, calculadora, celular, </a:t>
            </a:r>
            <a:r>
              <a:rPr lang="es-MX" altLang="es-MX" sz="1600" dirty="0" err="1">
                <a:latin typeface="Encode Sans" panose="020B0604020202020204" charset="0"/>
              </a:rPr>
              <a:t>tablets</a:t>
            </a:r>
            <a:r>
              <a:rPr lang="es-MX" altLang="es-MX" sz="1600" dirty="0">
                <a:latin typeface="Encode Sans" panose="020B0604020202020204" charset="0"/>
              </a:rPr>
              <a:t>, </a:t>
            </a:r>
            <a:r>
              <a:rPr lang="es-MX" altLang="es-MX" sz="1600" dirty="0" err="1">
                <a:latin typeface="Encode Sans" panose="020B0604020202020204" charset="0"/>
              </a:rPr>
              <a:t>Ipods</a:t>
            </a:r>
            <a:r>
              <a:rPr lang="es-MX" altLang="es-MX" sz="1600" dirty="0">
                <a:latin typeface="Encode Sans" panose="020B0604020202020204" charset="0"/>
              </a:rPr>
              <a:t>, etcétera. </a:t>
            </a:r>
          </a:p>
          <a:p>
            <a:pPr algn="just" eaLnBrk="1" hangingPunct="1"/>
            <a:endParaRPr lang="es-MX" altLang="es-MX" sz="1600" dirty="0">
              <a:latin typeface="Encode Sans" panose="020B0604020202020204" charset="0"/>
            </a:endParaRPr>
          </a:p>
          <a:p>
            <a:pPr algn="just" eaLnBrk="1" hangingPunct="1"/>
            <a:r>
              <a:rPr lang="es-MX" altLang="es-MX" sz="1600" dirty="0">
                <a:latin typeface="Encode Sans" panose="020B0604020202020204" charset="0"/>
              </a:rPr>
              <a:t>Ningún alumno podrá </a:t>
            </a:r>
            <a:r>
              <a:rPr lang="es-MX" altLang="es-MX" sz="1600" b="1" dirty="0">
                <a:latin typeface="Encode Sans" panose="020B0604020202020204" charset="0"/>
              </a:rPr>
              <a:t>abandonar el aula de aplicación, sin haber entregado, completo y en buen estado</a:t>
            </a:r>
            <a:r>
              <a:rPr lang="es-MX" altLang="es-MX" sz="1600" dirty="0">
                <a:latin typeface="Encode Sans" panose="020B0604020202020204" charset="0"/>
              </a:rPr>
              <a:t>, el material de evaluación. </a:t>
            </a:r>
          </a:p>
          <a:p>
            <a:pPr algn="just" eaLnBrk="1" hangingPunct="1"/>
            <a:endParaRPr lang="es-MX" altLang="es-MX" sz="1600" dirty="0">
              <a:latin typeface="Encode Sans" panose="020B0604020202020204" charset="0"/>
            </a:endParaRPr>
          </a:p>
          <a:p>
            <a:pPr algn="just" eaLnBrk="1" hangingPunct="1"/>
            <a:r>
              <a:rPr lang="es-MX" altLang="es-MX" sz="1600" b="1" dirty="0">
                <a:latin typeface="Encode Sans" panose="020B0604020202020204" charset="0"/>
              </a:rPr>
              <a:t>Se deberá informar </a:t>
            </a:r>
            <a:r>
              <a:rPr lang="es-MX" altLang="es-MX" sz="1600" dirty="0">
                <a:latin typeface="Encode Sans" panose="020B0604020202020204" charset="0"/>
              </a:rPr>
              <a:t>oportunamente </a:t>
            </a:r>
            <a:r>
              <a:rPr lang="es-MX" altLang="es-MX" sz="1600" b="1" dirty="0">
                <a:latin typeface="Encode Sans" panose="020B0604020202020204" charset="0"/>
              </a:rPr>
              <a:t>al Director, sobre cualquier irregularidad </a:t>
            </a:r>
            <a:r>
              <a:rPr lang="es-MX" altLang="es-MX" sz="1600" dirty="0">
                <a:latin typeface="Encode Sans" panose="020B0604020202020204" charset="0"/>
              </a:rPr>
              <a:t>para que se tomen las medidas pertinentes.</a:t>
            </a:r>
          </a:p>
          <a:p>
            <a:pPr algn="just" eaLnBrk="1" hangingPunct="1"/>
            <a:endParaRPr lang="es-MX" altLang="es-MX" sz="1600" dirty="0">
              <a:latin typeface="Encode Sans" panose="020B0604020202020204" charset="0"/>
            </a:endParaRPr>
          </a:p>
          <a:p>
            <a:pPr algn="just" eaLnBrk="1" hangingPunct="1"/>
            <a:r>
              <a:rPr lang="es-MX" altLang="es-MX" sz="1600" dirty="0">
                <a:latin typeface="Encode Sans" panose="020B0604020202020204" charset="0"/>
              </a:rPr>
              <a:t>Al finalizar la aplicación </a:t>
            </a:r>
            <a:r>
              <a:rPr lang="es-MX" altLang="es-MX" sz="1600" b="1" dirty="0">
                <a:latin typeface="Encode Sans" panose="020B0604020202020204" charset="0"/>
              </a:rPr>
              <a:t>el </a:t>
            </a:r>
            <a:r>
              <a:rPr lang="es-MX" altLang="es-MX" sz="1600" b="1" dirty="0" smtClean="0">
                <a:latin typeface="Encode Sans" panose="020B0604020202020204" charset="0"/>
              </a:rPr>
              <a:t>docente aplicador </a:t>
            </a:r>
            <a:r>
              <a:rPr lang="es-MX" altLang="es-MX" sz="1600" b="1" dirty="0">
                <a:latin typeface="Encode Sans" panose="020B0604020202020204" charset="0"/>
              </a:rPr>
              <a:t>trasladará el material a la dirección </a:t>
            </a:r>
            <a:r>
              <a:rPr lang="es-MX" altLang="es-MX" sz="1600" dirty="0">
                <a:latin typeface="Encode Sans" panose="020B0604020202020204" charset="0"/>
              </a:rPr>
              <a:t>de la escuela para </a:t>
            </a:r>
            <a:r>
              <a:rPr lang="es-MX" altLang="es-MX" sz="1600" b="1" dirty="0">
                <a:latin typeface="Encode Sans" panose="020B0604020202020204" charset="0"/>
              </a:rPr>
              <a:t>la toma de fotografía o escaneo de las hojas de respuesta</a:t>
            </a:r>
            <a:r>
              <a:rPr lang="es-MX" altLang="es-MX" sz="1600" dirty="0">
                <a:latin typeface="Encode Sans" panose="020B0604020202020204" charset="0"/>
              </a:rPr>
              <a:t>.</a:t>
            </a:r>
          </a:p>
          <a:p>
            <a:pPr algn="just" eaLnBrk="1" hangingPunct="1"/>
            <a:endParaRPr lang="es-MX" altLang="es-MX" sz="1600" dirty="0">
              <a:latin typeface="Encode Sans" panose="020B0604020202020204" charset="0"/>
            </a:endParaRPr>
          </a:p>
          <a:p>
            <a:pPr algn="just" eaLnBrk="1" hangingPunct="1"/>
            <a:r>
              <a:rPr lang="es-MX" altLang="es-MX" sz="1600" dirty="0">
                <a:latin typeface="Encode Sans" panose="020B0604020202020204" charset="0"/>
              </a:rPr>
              <a:t>Las hojas de respuesta se deberán tomar desde el celular </a:t>
            </a:r>
            <a:r>
              <a:rPr lang="es-MX" altLang="es-MX" sz="1600" dirty="0" err="1">
                <a:latin typeface="Encode Sans" panose="020B0604020202020204" charset="0"/>
              </a:rPr>
              <a:t>android</a:t>
            </a:r>
            <a:r>
              <a:rPr lang="es-MX" altLang="es-MX" sz="1600" dirty="0">
                <a:latin typeface="Encode Sans" panose="020B0604020202020204" charset="0"/>
              </a:rPr>
              <a:t> y subir a la plataforma Saber + </a:t>
            </a:r>
            <a:r>
              <a:rPr lang="es-MX" altLang="es-MX" sz="1600" dirty="0" err="1">
                <a:latin typeface="Encode Sans" panose="020B0604020202020204" charset="0"/>
              </a:rPr>
              <a:t>Tam</a:t>
            </a:r>
            <a:r>
              <a:rPr lang="es-MX" altLang="es-MX" sz="1600" dirty="0">
                <a:latin typeface="Encode Sans" panose="020B0604020202020204" charset="0"/>
              </a:rPr>
              <a:t> </a:t>
            </a:r>
            <a:r>
              <a:rPr lang="es-MX" altLang="es-MX" sz="1600" dirty="0" smtClean="0">
                <a:latin typeface="Encode Sans" panose="020B0604020202020204" charset="0"/>
              </a:rPr>
              <a:t>(hojas </a:t>
            </a:r>
            <a:r>
              <a:rPr lang="es-MX" altLang="es-MX" sz="1600" dirty="0">
                <a:latin typeface="Encode Sans" panose="020B0604020202020204" charset="0"/>
              </a:rPr>
              <a:t>de respuesta contestadas y no contestadas).</a:t>
            </a:r>
          </a:p>
          <a:p>
            <a:pPr eaLnBrk="1" hangingPunct="1"/>
            <a:endParaRPr lang="es-MX" altLang="es-MX" sz="1600" dirty="0">
              <a:latin typeface="Encode Sans" panose="020B0604020202020204" charset="0"/>
            </a:endParaRPr>
          </a:p>
        </p:txBody>
      </p:sp>
      <p:pic>
        <p:nvPicPr>
          <p:cNvPr id="5" name="Imagen 4"/>
          <p:cNvPicPr/>
          <p:nvPr/>
        </p:nvPicPr>
        <p:blipFill rotWithShape="1">
          <a:blip r:embed="rId2"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Tree>
    <p:extLst>
      <p:ext uri="{BB962C8B-B14F-4D97-AF65-F5344CB8AC3E}">
        <p14:creationId xmlns:p14="http://schemas.microsoft.com/office/powerpoint/2010/main" val="4230632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45942" y="0"/>
            <a:ext cx="4135437" cy="50403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sz="6000" b="1" dirty="0" smtClean="0">
                <a:solidFill>
                  <a:schemeClr val="tx1"/>
                </a:solidFill>
              </a:rPr>
              <a:t>Monitoreo</a:t>
            </a:r>
            <a:endParaRPr lang="es-MX" sz="6000" b="1" dirty="0">
              <a:solidFill>
                <a:schemeClr val="tx1"/>
              </a:solidFill>
            </a:endParaRPr>
          </a:p>
        </p:txBody>
      </p:sp>
    </p:spTree>
    <p:extLst>
      <p:ext uri="{BB962C8B-B14F-4D97-AF65-F5344CB8AC3E}">
        <p14:creationId xmlns:p14="http://schemas.microsoft.com/office/powerpoint/2010/main" val="34714957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78;p3"/>
          <p:cNvSpPr txBox="1">
            <a:spLocks noChangeArrowheads="1"/>
          </p:cNvSpPr>
          <p:nvPr/>
        </p:nvSpPr>
        <p:spPr bwMode="auto">
          <a:xfrm>
            <a:off x="6696075" y="120651"/>
            <a:ext cx="407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SzPts val="1800"/>
              <a:buFont typeface="Arial" panose="020B0604020202020204" pitchFamily="34" charset="0"/>
              <a:buNone/>
            </a:pPr>
            <a:r>
              <a:rPr lang="en-US" altLang="es-MX" sz="1800" b="1" dirty="0">
                <a:solidFill>
                  <a:srgbClr val="C00000"/>
                </a:solidFill>
                <a:latin typeface="Encode Sans Expanded Light" panose="020B0604020202020204" pitchFamily="2" charset="0"/>
                <a:sym typeface="Poppins" panose="020B0604020202020204" charset="0"/>
              </a:rPr>
              <a:t>Tamaulipas  </a:t>
            </a:r>
            <a:r>
              <a:rPr lang="es-MX" altLang="es-MX" sz="1800" b="1" dirty="0" smtClean="0">
                <a:solidFill>
                  <a:srgbClr val="C00000"/>
                </a:solidFill>
                <a:latin typeface="Encode Sans Expanded Light" panose="020B0604020202020204" pitchFamily="2" charset="0"/>
                <a:sym typeface="Poppins" panose="020B0604020202020204" charset="0"/>
              </a:rPr>
              <a:t>Aprende</a:t>
            </a:r>
            <a:r>
              <a:rPr lang="en-US" altLang="es-MX" sz="1800" b="1" dirty="0" smtClean="0">
                <a:solidFill>
                  <a:srgbClr val="C00000"/>
                </a:solidFill>
                <a:latin typeface="Encode Sans Expanded Light" panose="020B0604020202020204" pitchFamily="2" charset="0"/>
                <a:sym typeface="Poppins" panose="020B0604020202020204" charset="0"/>
              </a:rPr>
              <a:t> </a:t>
            </a:r>
            <a:r>
              <a:rPr lang="en-US" altLang="es-MX" sz="2400" b="1" dirty="0" smtClean="0">
                <a:solidFill>
                  <a:srgbClr val="C00000"/>
                </a:solidFill>
                <a:latin typeface="Encode Sans Expanded Light" panose="020B0604020202020204" pitchFamily="2" charset="0"/>
                <a:sym typeface="Poppins" panose="020B0604020202020204" charset="0"/>
              </a:rPr>
              <a:t>2024</a:t>
            </a:r>
            <a:endParaRPr lang="es-MX" altLang="es-MX" sz="1800" b="1" dirty="0">
              <a:solidFill>
                <a:srgbClr val="C00000"/>
              </a:solidFill>
              <a:latin typeface="Encode Sans Expanded Light" panose="020B0604020202020204" pitchFamily="2" charset="0"/>
            </a:endParaRPr>
          </a:p>
        </p:txBody>
      </p:sp>
      <p:sp>
        <p:nvSpPr>
          <p:cNvPr id="3" name="Google Shape;127;p25">
            <a:extLst/>
          </p:cNvPr>
          <p:cNvSpPr/>
          <p:nvPr/>
        </p:nvSpPr>
        <p:spPr>
          <a:xfrm>
            <a:off x="1538288" y="50800"/>
            <a:ext cx="4557712" cy="496888"/>
          </a:xfrm>
          <a:prstGeom prst="round2DiagRect">
            <a:avLst>
              <a:gd name="adj1" fmla="val 33324"/>
              <a:gd name="adj2" fmla="val 0"/>
            </a:avLst>
          </a:prstGeom>
          <a:solidFill>
            <a:schemeClr val="bg1">
              <a:lumMod val="95000"/>
            </a:schemeClr>
          </a:solidFill>
          <a:ln>
            <a:noFill/>
          </a:ln>
        </p:spPr>
        <p:txBody>
          <a:bodyPr spcFirstLastPara="1" lIns="91425" tIns="91425" rIns="91425" bIns="91425" anchor="ctr"/>
          <a:lstStyle/>
          <a:p>
            <a:pPr>
              <a:buClr>
                <a:srgbClr val="000000"/>
              </a:buClr>
              <a:defRPr/>
            </a:pPr>
            <a:r>
              <a:rPr lang="es-MX" b="1" kern="0" dirty="0" smtClean="0">
                <a:latin typeface="Arial"/>
                <a:ea typeface="Arial"/>
                <a:cs typeface="Arial"/>
                <a:sym typeface="Arial"/>
              </a:rPr>
              <a:t>Monitoreo</a:t>
            </a:r>
            <a:endParaRPr b="1" kern="0" dirty="0">
              <a:latin typeface="Arial"/>
              <a:ea typeface="Arial"/>
              <a:cs typeface="Arial"/>
              <a:sym typeface="Arial"/>
            </a:endParaRPr>
          </a:p>
        </p:txBody>
      </p:sp>
      <p:pic>
        <p:nvPicPr>
          <p:cNvPr id="2" name="Imagen 1"/>
          <p:cNvPicPr>
            <a:picLocks noChangeAspect="1"/>
          </p:cNvPicPr>
          <p:nvPr/>
        </p:nvPicPr>
        <p:blipFill>
          <a:blip r:embed="rId2"/>
          <a:stretch>
            <a:fillRect/>
          </a:stretch>
        </p:blipFill>
        <p:spPr>
          <a:xfrm>
            <a:off x="146807" y="1267396"/>
            <a:ext cx="11898385" cy="4896533"/>
          </a:xfrm>
          <a:prstGeom prst="rect">
            <a:avLst/>
          </a:prstGeom>
        </p:spPr>
      </p:pic>
      <p:sp>
        <p:nvSpPr>
          <p:cNvPr id="5" name="4 Elipse"/>
          <p:cNvSpPr/>
          <p:nvPr/>
        </p:nvSpPr>
        <p:spPr>
          <a:xfrm>
            <a:off x="6312066" y="3116180"/>
            <a:ext cx="2171700" cy="2028825"/>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sym typeface="Arial" charset="0"/>
            </a:endParaRPr>
          </a:p>
        </p:txBody>
      </p:sp>
      <p:sp>
        <p:nvSpPr>
          <p:cNvPr id="4" name="Rectángulo 3"/>
          <p:cNvSpPr/>
          <p:nvPr/>
        </p:nvSpPr>
        <p:spPr>
          <a:xfrm>
            <a:off x="3140243" y="609504"/>
            <a:ext cx="5233736" cy="523220"/>
          </a:xfrm>
          <a:prstGeom prst="rect">
            <a:avLst/>
          </a:prstGeom>
        </p:spPr>
        <p:txBody>
          <a:bodyPr wrap="square">
            <a:spAutoFit/>
          </a:bodyPr>
          <a:lstStyle/>
          <a:p>
            <a:r>
              <a:rPr lang="es-MX" sz="2800" b="1" dirty="0" smtClean="0">
                <a:solidFill>
                  <a:srgbClr val="C00000"/>
                </a:solidFill>
              </a:rPr>
              <a:t>https://siie.tamaulipas.gob.mx</a:t>
            </a:r>
            <a:r>
              <a:rPr lang="es-MX" b="1" dirty="0" smtClean="0">
                <a:solidFill>
                  <a:srgbClr val="C00000"/>
                </a:solidFill>
              </a:rPr>
              <a:t>/</a:t>
            </a:r>
            <a:endParaRPr lang="es-MX" b="1" dirty="0">
              <a:solidFill>
                <a:srgbClr val="C00000"/>
              </a:solidFill>
            </a:endParaRPr>
          </a:p>
        </p:txBody>
      </p:sp>
    </p:spTree>
    <p:extLst>
      <p:ext uri="{BB962C8B-B14F-4D97-AF65-F5344CB8AC3E}">
        <p14:creationId xmlns:p14="http://schemas.microsoft.com/office/powerpoint/2010/main" val="24384264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Google Shape;78;p3"/>
          <p:cNvSpPr txBox="1">
            <a:spLocks noChangeArrowheads="1"/>
          </p:cNvSpPr>
          <p:nvPr/>
        </p:nvSpPr>
        <p:spPr bwMode="auto">
          <a:xfrm>
            <a:off x="6696075" y="120651"/>
            <a:ext cx="407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SzPts val="1800"/>
              <a:buFont typeface="Arial" panose="020B0604020202020204" pitchFamily="34" charset="0"/>
              <a:buNone/>
            </a:pPr>
            <a:r>
              <a:rPr lang="en-US" altLang="es-MX" sz="1800" b="1" dirty="0">
                <a:solidFill>
                  <a:schemeClr val="tx1"/>
                </a:solidFill>
                <a:latin typeface="Encode Sans Expanded Light" panose="020B0604020202020204" pitchFamily="2" charset="0"/>
                <a:sym typeface="Poppins" panose="020B0604020202020204" charset="0"/>
              </a:rPr>
              <a:t>Tamaulipas  </a:t>
            </a:r>
            <a:r>
              <a:rPr lang="en-US" altLang="es-MX" sz="1800" b="1" dirty="0" err="1">
                <a:solidFill>
                  <a:schemeClr val="tx1"/>
                </a:solidFill>
                <a:latin typeface="Encode Sans Expanded Light" panose="020B0604020202020204" pitchFamily="2" charset="0"/>
                <a:sym typeface="Poppins" panose="020B0604020202020204" charset="0"/>
              </a:rPr>
              <a:t>Aprende</a:t>
            </a:r>
            <a:r>
              <a:rPr lang="en-US" altLang="es-MX" sz="1800" b="1" dirty="0">
                <a:solidFill>
                  <a:schemeClr val="tx1"/>
                </a:solidFill>
                <a:latin typeface="Encode Sans Expanded Light" panose="020B0604020202020204" pitchFamily="2" charset="0"/>
                <a:sym typeface="Poppins" panose="020B0604020202020204" charset="0"/>
              </a:rPr>
              <a:t> </a:t>
            </a:r>
            <a:r>
              <a:rPr lang="en-US" altLang="es-MX" sz="2400" b="1" dirty="0" smtClean="0">
                <a:solidFill>
                  <a:schemeClr val="tx1"/>
                </a:solidFill>
                <a:latin typeface="Encode Sans Expanded Light" panose="020B0604020202020204" pitchFamily="2" charset="0"/>
                <a:sym typeface="Poppins" panose="020B0604020202020204" charset="0"/>
              </a:rPr>
              <a:t>2024</a:t>
            </a:r>
            <a:endParaRPr lang="es-MX" altLang="es-MX" sz="1800" b="1" dirty="0">
              <a:solidFill>
                <a:schemeClr val="tx1"/>
              </a:solidFill>
              <a:latin typeface="Encode Sans Expanded Light" panose="020B0604020202020204" pitchFamily="2" charset="0"/>
            </a:endParaRPr>
          </a:p>
        </p:txBody>
      </p:sp>
      <p:sp>
        <p:nvSpPr>
          <p:cNvPr id="5" name="AutoShape 30">
            <a:extLst/>
          </p:cNvPr>
          <p:cNvSpPr>
            <a:spLocks noChangeArrowheads="1"/>
          </p:cNvSpPr>
          <p:nvPr/>
        </p:nvSpPr>
        <p:spPr bwMode="auto">
          <a:xfrm>
            <a:off x="2268538" y="17463"/>
            <a:ext cx="2900362" cy="563562"/>
          </a:xfrm>
          <a:prstGeom prst="roundRect">
            <a:avLst>
              <a:gd name="adj" fmla="val 12449"/>
            </a:avLst>
          </a:prstGeom>
          <a:noFill/>
          <a:ln w="317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lIns="90488" tIns="44450" rIns="90488" bIns="44450" anchor="ctr"/>
          <a:lstStyle/>
          <a:p>
            <a:pPr defTabSz="762000">
              <a:buClr>
                <a:srgbClr val="000000"/>
              </a:buClr>
              <a:defRPr/>
            </a:pPr>
            <a:r>
              <a:rPr lang="es-ES_tradnl" sz="1600" b="1" kern="0" dirty="0">
                <a:solidFill>
                  <a:schemeClr val="bg1"/>
                </a:solidFill>
                <a:latin typeface="Encode Sans Expanded Light" pitchFamily="2" charset="0"/>
                <a:cs typeface="Poppins" panose="020B0604020202020204" charset="0"/>
                <a:sym typeface="Arial"/>
              </a:rPr>
              <a:t>Pantalla para Usuario y contraseña</a:t>
            </a:r>
          </a:p>
        </p:txBody>
      </p:sp>
      <p:pic>
        <p:nvPicPr>
          <p:cNvPr id="27653" name="Picture 7"/>
          <p:cNvPicPr>
            <a:picLocks noChangeAspect="1" noChangeArrowheads="1"/>
          </p:cNvPicPr>
          <p:nvPr/>
        </p:nvPicPr>
        <p:blipFill>
          <a:blip r:embed="rId2">
            <a:extLst>
              <a:ext uri="{28A0092B-C50C-407E-A947-70E740481C1C}">
                <a14:useLocalDpi xmlns:a14="http://schemas.microsoft.com/office/drawing/2010/main" val="0"/>
              </a:ext>
            </a:extLst>
          </a:blip>
          <a:srcRect l="5801" t="5379" r="2196" b="6250"/>
          <a:stretch>
            <a:fillRect/>
          </a:stretch>
        </p:blipFill>
        <p:spPr bwMode="auto">
          <a:xfrm>
            <a:off x="1524000" y="1162050"/>
            <a:ext cx="89598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Elipse"/>
          <p:cNvSpPr/>
          <p:nvPr/>
        </p:nvSpPr>
        <p:spPr>
          <a:xfrm>
            <a:off x="7324726" y="1914526"/>
            <a:ext cx="2486025" cy="1914525"/>
          </a:xfrm>
          <a:prstGeom prst="ellipse">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sym typeface="Arial" charset="0"/>
            </a:endParaRPr>
          </a:p>
        </p:txBody>
      </p:sp>
      <p:sp>
        <p:nvSpPr>
          <p:cNvPr id="7" name="Terminador 6"/>
          <p:cNvSpPr/>
          <p:nvPr/>
        </p:nvSpPr>
        <p:spPr>
          <a:xfrm>
            <a:off x="271339" y="17463"/>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Ingreso al SIIE </a:t>
            </a:r>
            <a:endParaRPr lang="es-MX" sz="2800" b="1" dirty="0">
              <a:solidFill>
                <a:schemeClr val="tx1"/>
              </a:solidFill>
            </a:endParaRPr>
          </a:p>
        </p:txBody>
      </p:sp>
    </p:spTree>
    <p:extLst>
      <p:ext uri="{BB962C8B-B14F-4D97-AF65-F5344CB8AC3E}">
        <p14:creationId xmlns:p14="http://schemas.microsoft.com/office/powerpoint/2010/main" val="3220632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print">
            <a:extLst>
              <a:ext uri="{28A0092B-C50C-407E-A947-70E740481C1C}">
                <a14:useLocalDpi xmlns:a14="http://schemas.microsoft.com/office/drawing/2010/main" val="0"/>
              </a:ext>
            </a:extLst>
          </a:blip>
          <a:srcRect l="68930"/>
          <a:stretch/>
        </p:blipFill>
        <p:spPr>
          <a:xfrm>
            <a:off x="10154653" y="123009"/>
            <a:ext cx="1648326" cy="803424"/>
          </a:xfrm>
          <a:prstGeom prst="rect">
            <a:avLst/>
          </a:prstGeom>
        </p:spPr>
      </p:pic>
      <p:grpSp>
        <p:nvGrpSpPr>
          <p:cNvPr id="9" name="Grupo 8"/>
          <p:cNvGrpSpPr/>
          <p:nvPr/>
        </p:nvGrpSpPr>
        <p:grpSpPr>
          <a:xfrm>
            <a:off x="332699" y="689111"/>
            <a:ext cx="11025809" cy="5719407"/>
            <a:chOff x="332699" y="689111"/>
            <a:chExt cx="11025809" cy="5719407"/>
          </a:xfrm>
        </p:grpSpPr>
        <p:grpSp>
          <p:nvGrpSpPr>
            <p:cNvPr id="7" name="Grupo 6"/>
            <p:cNvGrpSpPr/>
            <p:nvPr/>
          </p:nvGrpSpPr>
          <p:grpSpPr>
            <a:xfrm>
              <a:off x="332699" y="689111"/>
              <a:ext cx="11025809" cy="5719407"/>
              <a:chOff x="477078" y="689110"/>
              <a:chExt cx="11025809" cy="5719407"/>
            </a:xfrm>
          </p:grpSpPr>
          <p:pic>
            <p:nvPicPr>
              <p:cNvPr id="4" name="Imagen 3"/>
              <p:cNvPicPr>
                <a:picLocks noChangeAspect="1"/>
              </p:cNvPicPr>
              <p:nvPr/>
            </p:nvPicPr>
            <p:blipFill>
              <a:blip r:embed="rId3"/>
              <a:stretch>
                <a:fillRect/>
              </a:stretch>
            </p:blipFill>
            <p:spPr>
              <a:xfrm>
                <a:off x="477078" y="689112"/>
                <a:ext cx="11025809" cy="5719405"/>
              </a:xfrm>
              <a:prstGeom prst="rect">
                <a:avLst/>
              </a:prstGeom>
            </p:spPr>
          </p:pic>
          <p:sp>
            <p:nvSpPr>
              <p:cNvPr id="6" name="Rectángulo 5"/>
              <p:cNvSpPr/>
              <p:nvPr/>
            </p:nvSpPr>
            <p:spPr>
              <a:xfrm>
                <a:off x="6497052" y="689110"/>
                <a:ext cx="2671010" cy="333573"/>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smtClean="0">
                    <a:solidFill>
                      <a:schemeClr val="tx1"/>
                    </a:solidFill>
                  </a:rPr>
                  <a:t>Fundamentales</a:t>
                </a:r>
                <a:endParaRPr lang="es-MX" sz="2000" b="1" dirty="0">
                  <a:solidFill>
                    <a:schemeClr val="tx1"/>
                  </a:solidFill>
                </a:endParaRPr>
              </a:p>
            </p:txBody>
          </p:sp>
        </p:grpSp>
        <p:sp>
          <p:nvSpPr>
            <p:cNvPr id="8" name="Rectángulo 7"/>
            <p:cNvSpPr/>
            <p:nvPr/>
          </p:nvSpPr>
          <p:spPr>
            <a:xfrm>
              <a:off x="5895474" y="1564105"/>
              <a:ext cx="1263315" cy="168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t>Fundamentales</a:t>
              </a:r>
              <a:endParaRPr lang="es-MX" sz="1200" dirty="0"/>
            </a:p>
          </p:txBody>
        </p:sp>
      </p:grpSp>
    </p:spTree>
    <p:extLst>
      <p:ext uri="{BB962C8B-B14F-4D97-AF65-F5344CB8AC3E}">
        <p14:creationId xmlns:p14="http://schemas.microsoft.com/office/powerpoint/2010/main" val="1065402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53" y="647701"/>
            <a:ext cx="7445960"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2 CuadroTexto"/>
          <p:cNvSpPr txBox="1">
            <a:spLocks noChangeArrowheads="1"/>
          </p:cNvSpPr>
          <p:nvPr/>
        </p:nvSpPr>
        <p:spPr bwMode="auto">
          <a:xfrm>
            <a:off x="8364538" y="2968625"/>
            <a:ext cx="2017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MX" altLang="es-MX" sz="1600" b="1">
                <a:latin typeface="Encode Sans" panose="020B0604020202020204" charset="0"/>
              </a:rPr>
              <a:t>Dar un clic en material recibido</a:t>
            </a:r>
          </a:p>
        </p:txBody>
      </p:sp>
      <p:sp>
        <p:nvSpPr>
          <p:cNvPr id="4" name="3 Elipse"/>
          <p:cNvSpPr/>
          <p:nvPr/>
        </p:nvSpPr>
        <p:spPr>
          <a:xfrm>
            <a:off x="1995906" y="2521118"/>
            <a:ext cx="1222375" cy="1033462"/>
          </a:xfrm>
          <a:prstGeom prst="ellipse">
            <a:avLst/>
          </a:pr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sym typeface="Arial" charset="0"/>
            </a:endParaRPr>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Tree>
    <p:extLst>
      <p:ext uri="{BB962C8B-B14F-4D97-AF65-F5344CB8AC3E}">
        <p14:creationId xmlns:p14="http://schemas.microsoft.com/office/powerpoint/2010/main" val="9682812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CuadroTexto"/>
          <p:cNvSpPr txBox="1">
            <a:spLocks noChangeArrowheads="1"/>
          </p:cNvSpPr>
          <p:nvPr/>
        </p:nvSpPr>
        <p:spPr bwMode="auto">
          <a:xfrm>
            <a:off x="8812212" y="2640014"/>
            <a:ext cx="247340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MX" altLang="es-MX" sz="1800" b="1" dirty="0">
                <a:latin typeface="Encode Sans" panose="020B0604020202020204" charset="0"/>
              </a:rPr>
              <a:t>Supervisor  escolar </a:t>
            </a:r>
            <a:r>
              <a:rPr lang="es-MX" altLang="es-MX" sz="1800" b="1" dirty="0" smtClean="0">
                <a:latin typeface="Encode Sans" panose="020B0604020202020204" charset="0"/>
              </a:rPr>
              <a:t>pueden ver </a:t>
            </a:r>
            <a:r>
              <a:rPr lang="es-MX" altLang="es-MX" sz="1800" b="1" dirty="0">
                <a:latin typeface="Encode Sans" panose="020B0604020202020204" charset="0"/>
              </a:rPr>
              <a:t>sus escuelas</a:t>
            </a:r>
          </a:p>
        </p:txBody>
      </p:sp>
      <p:pic>
        <p:nvPicPr>
          <p:cNvPr id="29699" name="Imagen 3"/>
          <p:cNvPicPr>
            <a:picLocks noChangeAspect="1"/>
          </p:cNvPicPr>
          <p:nvPr/>
        </p:nvPicPr>
        <p:blipFill>
          <a:blip r:embed="rId2">
            <a:extLst>
              <a:ext uri="{28A0092B-C50C-407E-A947-70E740481C1C}">
                <a14:useLocalDpi xmlns:a14="http://schemas.microsoft.com/office/drawing/2010/main" val="0"/>
              </a:ext>
            </a:extLst>
          </a:blip>
          <a:srcRect l="912" t="8124" r="5840" b="8221"/>
          <a:stretch>
            <a:fillRect/>
          </a:stretch>
        </p:blipFill>
        <p:spPr bwMode="auto">
          <a:xfrm>
            <a:off x="1552575" y="112714"/>
            <a:ext cx="7259638"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4576764" y="4079876"/>
            <a:ext cx="2433637" cy="19272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68930"/>
          <a:stretch/>
        </p:blipFill>
        <p:spPr>
          <a:xfrm>
            <a:off x="9637294" y="172279"/>
            <a:ext cx="1756610" cy="1132207"/>
          </a:xfrm>
          <a:prstGeom prst="rect">
            <a:avLst/>
          </a:prstGeom>
        </p:spPr>
      </p:pic>
    </p:spTree>
    <p:extLst>
      <p:ext uri="{BB962C8B-B14F-4D97-AF65-F5344CB8AC3E}">
        <p14:creationId xmlns:p14="http://schemas.microsoft.com/office/powerpoint/2010/main" val="5967358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blob:https://web.whatsapp.com/00bdf460-a3aa-432f-85e4-6182404369d5"/>
          <p:cNvSpPr>
            <a:spLocks noChangeAspect="1" noChangeArrowheads="1"/>
          </p:cNvSpPr>
          <p:nvPr/>
        </p:nvSpPr>
        <p:spPr bwMode="auto">
          <a:xfrm>
            <a:off x="166528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s-MX" altLang="es-MX"/>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6930" y="193925"/>
            <a:ext cx="6231353" cy="647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3 CuadroTexto"/>
          <p:cNvSpPr txBox="1">
            <a:spLocks noChangeArrowheads="1"/>
          </p:cNvSpPr>
          <p:nvPr/>
        </p:nvSpPr>
        <p:spPr bwMode="auto">
          <a:xfrm>
            <a:off x="1576137" y="2066925"/>
            <a:ext cx="297681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s-MX" altLang="es-MX" sz="1800" dirty="0">
                <a:latin typeface="Encode Sans" panose="020B0604020202020204" charset="0"/>
              </a:rPr>
              <a:t>Un jefe de Sector podrá ver el listado de sus zonas escolares y sus escuelas</a:t>
            </a:r>
          </a:p>
        </p:txBody>
      </p:sp>
      <p:pic>
        <p:nvPicPr>
          <p:cNvPr id="5" name="Imagen 4"/>
          <p:cNvPicPr/>
          <p:nvPr/>
        </p:nvPicPr>
        <p:blipFill rotWithShape="1">
          <a:blip r:embed="rId3" cstate="print">
            <a:extLst>
              <a:ext uri="{28A0092B-C50C-407E-A947-70E740481C1C}">
                <a14:useLocalDpi xmlns:a14="http://schemas.microsoft.com/office/drawing/2010/main" val="0"/>
              </a:ext>
            </a:extLst>
          </a:blip>
          <a:srcRect l="68930"/>
          <a:stretch/>
        </p:blipFill>
        <p:spPr>
          <a:xfrm>
            <a:off x="9781673" y="160338"/>
            <a:ext cx="1756610" cy="1132207"/>
          </a:xfrm>
          <a:prstGeom prst="rect">
            <a:avLst/>
          </a:prstGeom>
        </p:spPr>
      </p:pic>
      <p:sp>
        <p:nvSpPr>
          <p:cNvPr id="6" name="Terminador 5"/>
          <p:cNvSpPr/>
          <p:nvPr/>
        </p:nvSpPr>
        <p:spPr>
          <a:xfrm>
            <a:off x="0" y="256028"/>
            <a:ext cx="4933951"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Monitoreo</a:t>
            </a:r>
            <a:endParaRPr lang="es-MX" sz="2800" b="1" dirty="0">
              <a:solidFill>
                <a:schemeClr val="tx1"/>
              </a:solidFill>
            </a:endParaRPr>
          </a:p>
        </p:txBody>
      </p:sp>
    </p:spTree>
    <p:extLst>
      <p:ext uri="{BB962C8B-B14F-4D97-AF65-F5344CB8AC3E}">
        <p14:creationId xmlns:p14="http://schemas.microsoft.com/office/powerpoint/2010/main" val="6328797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22684" y="855331"/>
            <a:ext cx="10551694" cy="5352824"/>
          </a:xfrm>
          <a:prstGeom prst="rect">
            <a:avLst/>
          </a:prstGeom>
        </p:spPr>
      </p:pic>
      <p:sp>
        <p:nvSpPr>
          <p:cNvPr id="3" name="Terminador 2"/>
          <p:cNvSpPr/>
          <p:nvPr/>
        </p:nvSpPr>
        <p:spPr>
          <a:xfrm>
            <a:off x="259308" y="139135"/>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Entrega de material</a:t>
            </a:r>
            <a:endParaRPr lang="es-MX" sz="2800" b="1" dirty="0">
              <a:solidFill>
                <a:schemeClr val="tx1"/>
              </a:solidFill>
            </a:endParaRPr>
          </a:p>
        </p:txBody>
      </p:sp>
      <p:sp>
        <p:nvSpPr>
          <p:cNvPr id="4" name="Rectángulo 3"/>
          <p:cNvSpPr/>
          <p:nvPr/>
        </p:nvSpPr>
        <p:spPr>
          <a:xfrm>
            <a:off x="1311442" y="2370221"/>
            <a:ext cx="7447547" cy="1010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Tree>
    <p:extLst>
      <p:ext uri="{BB962C8B-B14F-4D97-AF65-F5344CB8AC3E}">
        <p14:creationId xmlns:p14="http://schemas.microsoft.com/office/powerpoint/2010/main" val="36117950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897815" y="0"/>
            <a:ext cx="4135437" cy="50403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MX" sz="6000" b="1" dirty="0" smtClean="0">
                <a:solidFill>
                  <a:schemeClr val="tx1"/>
                </a:solidFill>
              </a:rPr>
              <a:t>Universo de aplicación </a:t>
            </a:r>
            <a:endParaRPr lang="es-MX" sz="6000" b="1" dirty="0">
              <a:solidFill>
                <a:schemeClr val="tx1"/>
              </a:solidFill>
            </a:endParaRPr>
          </a:p>
        </p:txBody>
      </p:sp>
    </p:spTree>
    <p:extLst>
      <p:ext uri="{BB962C8B-B14F-4D97-AF65-F5344CB8AC3E}">
        <p14:creationId xmlns:p14="http://schemas.microsoft.com/office/powerpoint/2010/main" val="41456062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16569" y="676019"/>
            <a:ext cx="7218947" cy="5828866"/>
          </a:xfrm>
          <a:prstGeom prst="rect">
            <a:avLst/>
          </a:prstGeom>
        </p:spPr>
      </p:pic>
      <p:pic>
        <p:nvPicPr>
          <p:cNvPr id="5" name="Imagen 4"/>
          <p:cNvPicPr>
            <a:picLocks noChangeAspect="1"/>
          </p:cNvPicPr>
          <p:nvPr/>
        </p:nvPicPr>
        <p:blipFill>
          <a:blip r:embed="rId3"/>
          <a:stretch>
            <a:fillRect/>
          </a:stretch>
        </p:blipFill>
        <p:spPr>
          <a:xfrm>
            <a:off x="7796346" y="697831"/>
            <a:ext cx="3642674" cy="5807053"/>
          </a:xfrm>
          <a:prstGeom prst="rect">
            <a:avLst/>
          </a:prstGeom>
        </p:spPr>
      </p:pic>
    </p:spTree>
    <p:extLst>
      <p:ext uri="{BB962C8B-B14F-4D97-AF65-F5344CB8AC3E}">
        <p14:creationId xmlns:p14="http://schemas.microsoft.com/office/powerpoint/2010/main" val="9773025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adroTexto 1"/>
          <p:cNvSpPr txBox="1">
            <a:spLocks noChangeArrowheads="1"/>
          </p:cNvSpPr>
          <p:nvPr/>
        </p:nvSpPr>
        <p:spPr bwMode="auto">
          <a:xfrm>
            <a:off x="1106904" y="1252538"/>
            <a:ext cx="10106527"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a:r>
              <a:rPr lang="es-ES" altLang="es-MX" sz="1600" b="1" dirty="0">
                <a:latin typeface="Encode Sans" charset="0"/>
              </a:rPr>
              <a:t>Por </a:t>
            </a:r>
            <a:r>
              <a:rPr lang="es-ES" altLang="es-MX" sz="1600" b="1" dirty="0" smtClean="0">
                <a:latin typeface="Encode Sans" charset="0"/>
              </a:rPr>
              <a:t>qué </a:t>
            </a:r>
            <a:r>
              <a:rPr lang="es-ES" altLang="es-MX" sz="1600" b="1" dirty="0">
                <a:latin typeface="Encode Sans" charset="0"/>
              </a:rPr>
              <a:t>es importante cuidar la muestra de escuela:</a:t>
            </a:r>
          </a:p>
          <a:p>
            <a:pPr algn="just"/>
            <a:endParaRPr lang="es-ES" altLang="es-MX" sz="1600" dirty="0"/>
          </a:p>
          <a:p>
            <a:pPr algn="just"/>
            <a:r>
              <a:rPr lang="es-ES" altLang="es-MX" sz="1600" dirty="0"/>
              <a:t>Es importante </a:t>
            </a:r>
            <a:r>
              <a:rPr lang="es-ES" altLang="es-MX" sz="1600" dirty="0" smtClean="0"/>
              <a:t>porque </a:t>
            </a:r>
            <a:r>
              <a:rPr lang="es-ES" altLang="es-MX" sz="1600" dirty="0"/>
              <a:t>con ese pequeño grupo </a:t>
            </a:r>
            <a:r>
              <a:rPr lang="es-ES" altLang="es-MX" sz="1600" dirty="0" smtClean="0"/>
              <a:t>de escuelas</a:t>
            </a:r>
            <a:r>
              <a:rPr lang="es-ES" altLang="es-MX" sz="1600" dirty="0"/>
              <a:t>, podemos extraer información y dar conclusiones de resultados, cada una de ellas representa un estrato con que se pueden obtener información de ese universo evaluado. (rural, urbano, privado), (unitario, </a:t>
            </a:r>
            <a:r>
              <a:rPr lang="es-ES" altLang="es-MX" sz="1600" dirty="0" err="1"/>
              <a:t>bidocente</a:t>
            </a:r>
            <a:r>
              <a:rPr lang="es-ES" altLang="es-MX" sz="1600" dirty="0"/>
              <a:t>, etc., organización completa</a:t>
            </a:r>
            <a:r>
              <a:rPr lang="es-ES" altLang="es-MX" sz="1600" dirty="0" smtClean="0"/>
              <a:t>).</a:t>
            </a:r>
          </a:p>
          <a:p>
            <a:pPr algn="just"/>
            <a:endParaRPr lang="es-ES" altLang="es-MX" sz="1600" dirty="0"/>
          </a:p>
          <a:p>
            <a:pPr algn="just"/>
            <a:endParaRPr lang="es-ES" altLang="es-MX" sz="1600" dirty="0"/>
          </a:p>
          <a:p>
            <a:pPr algn="just"/>
            <a:r>
              <a:rPr lang="es-ES" altLang="es-MX" sz="1600" dirty="0">
                <a:latin typeface="Encode Sans" charset="0"/>
              </a:rPr>
              <a:t>El método es aleatorio y estadístico para elegir ese grupo, de modo que sea representativo para el resto </a:t>
            </a:r>
            <a:r>
              <a:rPr lang="es-ES" altLang="es-MX" sz="1600" dirty="0" smtClean="0">
                <a:latin typeface="Encode Sans" charset="0"/>
              </a:rPr>
              <a:t>de la </a:t>
            </a:r>
            <a:r>
              <a:rPr lang="es-ES" altLang="es-MX" sz="1600" dirty="0">
                <a:latin typeface="Encode Sans" charset="0"/>
              </a:rPr>
              <a:t>población</a:t>
            </a:r>
            <a:r>
              <a:rPr lang="es-ES" altLang="es-MX" sz="1600" dirty="0" smtClean="0">
                <a:latin typeface="Encode Sans" charset="0"/>
              </a:rPr>
              <a:t>.</a:t>
            </a:r>
          </a:p>
          <a:p>
            <a:pPr algn="just"/>
            <a:endParaRPr lang="es-ES" altLang="es-MX" sz="1600" dirty="0">
              <a:latin typeface="Encode Sans" charset="0"/>
            </a:endParaRPr>
          </a:p>
          <a:p>
            <a:pPr algn="just"/>
            <a:endParaRPr lang="es-ES" altLang="es-MX" sz="1600" dirty="0">
              <a:latin typeface="Encode Sans" charset="0"/>
            </a:endParaRPr>
          </a:p>
          <a:p>
            <a:pPr algn="just"/>
            <a:r>
              <a:rPr lang="es-ES" altLang="es-MX" sz="1600" dirty="0">
                <a:latin typeface="Encode Sans" charset="0"/>
              </a:rPr>
              <a:t>El estudio o análisis estadístico será más preciso cuando se seleccione una muestra. </a:t>
            </a:r>
            <a:endParaRPr lang="es-ES" altLang="es-MX" sz="1600" dirty="0" smtClean="0">
              <a:latin typeface="Encode Sans" charset="0"/>
            </a:endParaRPr>
          </a:p>
          <a:p>
            <a:pPr algn="just"/>
            <a:endParaRPr lang="es-ES" altLang="es-MX" sz="1600" dirty="0">
              <a:latin typeface="Encode Sans" charset="0"/>
            </a:endParaRPr>
          </a:p>
          <a:p>
            <a:pPr algn="just"/>
            <a:endParaRPr lang="es-ES" altLang="es-MX" sz="1600" dirty="0">
              <a:latin typeface="Encode Sans" charset="0"/>
            </a:endParaRPr>
          </a:p>
          <a:p>
            <a:pPr algn="just"/>
            <a:r>
              <a:rPr lang="es-ES" altLang="es-MX" sz="1600" dirty="0">
                <a:latin typeface="Encode Sans" charset="0"/>
              </a:rPr>
              <a:t>Las muestras deben ser comparables en el tiempo.</a:t>
            </a:r>
          </a:p>
          <a:p>
            <a:pPr algn="just"/>
            <a:endParaRPr lang="es-ES" altLang="es-MX" sz="1600" dirty="0">
              <a:latin typeface="Encode Sans" charset="0"/>
            </a:endParaRPr>
          </a:p>
          <a:p>
            <a:pPr algn="just"/>
            <a:endParaRPr lang="es-MX" altLang="es-MX" sz="1600" dirty="0">
              <a:latin typeface="Encode Sans" charset="0"/>
            </a:endParaRPr>
          </a:p>
        </p:txBody>
      </p:sp>
    </p:spTree>
    <p:extLst>
      <p:ext uri="{BB962C8B-B14F-4D97-AF65-F5344CB8AC3E}">
        <p14:creationId xmlns:p14="http://schemas.microsoft.com/office/powerpoint/2010/main" val="2656967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rminador 2"/>
          <p:cNvSpPr/>
          <p:nvPr/>
        </p:nvSpPr>
        <p:spPr>
          <a:xfrm>
            <a:off x="259308" y="139135"/>
            <a:ext cx="5404514" cy="716196"/>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Reporte de aplicación </a:t>
            </a:r>
            <a:endParaRPr lang="es-MX" sz="2800" b="1" dirty="0">
              <a:solidFill>
                <a:schemeClr val="tx1"/>
              </a:solidFill>
            </a:endParaRPr>
          </a:p>
        </p:txBody>
      </p:sp>
      <p:sp>
        <p:nvSpPr>
          <p:cNvPr id="4" name="CuadroTexto 3"/>
          <p:cNvSpPr txBox="1"/>
          <p:nvPr/>
        </p:nvSpPr>
        <p:spPr>
          <a:xfrm>
            <a:off x="1239253" y="1467853"/>
            <a:ext cx="9721515" cy="3970318"/>
          </a:xfrm>
          <a:prstGeom prst="rect">
            <a:avLst/>
          </a:prstGeom>
          <a:noFill/>
        </p:spPr>
        <p:txBody>
          <a:bodyPr wrap="square" rtlCol="0">
            <a:spAutoFit/>
          </a:bodyPr>
          <a:lstStyle/>
          <a:p>
            <a:pPr marL="342900" indent="-342900" algn="just">
              <a:buAutoNum type="arabicParenR"/>
            </a:pPr>
            <a:r>
              <a:rPr lang="es-MX" dirty="0" smtClean="0"/>
              <a:t>El día de la aplicación se deberá monitorear la aplicación de las escuelas de cada región</a:t>
            </a:r>
          </a:p>
          <a:p>
            <a:pPr marL="342900" indent="-342900">
              <a:buAutoNum type="arabicParenR"/>
            </a:pPr>
            <a:endParaRPr lang="es-MX" dirty="0"/>
          </a:p>
          <a:p>
            <a:pPr marL="342900" indent="-342900">
              <a:buAutoNum type="arabicParenR"/>
            </a:pPr>
            <a:r>
              <a:rPr lang="es-MX" dirty="0" smtClean="0"/>
              <a:t>Si alguna escuela no realizó la aplicación, informarlo al CREDE, por escrito.</a:t>
            </a:r>
          </a:p>
          <a:p>
            <a:pPr marL="342900" indent="-342900">
              <a:buAutoNum type="arabicParenR"/>
            </a:pPr>
            <a:endParaRPr lang="es-MX" dirty="0"/>
          </a:p>
          <a:p>
            <a:pPr marL="342900" indent="-342900" algn="just">
              <a:buAutoNum type="arabicParenR"/>
            </a:pPr>
            <a:r>
              <a:rPr lang="es-MX" dirty="0" smtClean="0"/>
              <a:t>Informar si tienen alguna dificultad para la captura de las hojas de respuesta, los responsable de evaluación pueden ayudarlos a subir la información.</a:t>
            </a:r>
          </a:p>
          <a:p>
            <a:pPr marL="342900" indent="-342900">
              <a:buAutoNum type="arabicParenR"/>
            </a:pPr>
            <a:endParaRPr lang="es-MX" dirty="0"/>
          </a:p>
          <a:p>
            <a:pPr marL="342900" indent="-342900">
              <a:buAutoNum type="arabicParenR"/>
            </a:pPr>
            <a:r>
              <a:rPr lang="es-MX" dirty="0" smtClean="0"/>
              <a:t> La Dirección de Evaluación informará al nivel educativo de las situaciones que se presenten en la semana de evaluación, así como en la resolución de las encuestas junto con los responsables de evaluación de los CREDES .</a:t>
            </a:r>
          </a:p>
          <a:p>
            <a:pPr marL="342900" indent="-342900">
              <a:buAutoNum type="arabicParenR"/>
            </a:pPr>
            <a:endParaRPr lang="es-MX" dirty="0"/>
          </a:p>
          <a:p>
            <a:pPr marL="342900" indent="-342900">
              <a:buAutoNum type="arabicParenR"/>
            </a:pPr>
            <a:endParaRPr lang="es-MX" dirty="0" smtClean="0"/>
          </a:p>
          <a:p>
            <a:pPr marL="342900" indent="-342900">
              <a:buAutoNum type="arabicParenR"/>
            </a:pPr>
            <a:endParaRPr lang="es-MX" dirty="0"/>
          </a:p>
          <a:p>
            <a:pPr marL="342900" indent="-342900">
              <a:buAutoNum type="arabicParenR"/>
            </a:pPr>
            <a:endParaRPr lang="es-MX" dirty="0"/>
          </a:p>
        </p:txBody>
      </p:sp>
    </p:spTree>
    <p:extLst>
      <p:ext uri="{BB962C8B-B14F-4D97-AF65-F5344CB8AC3E}">
        <p14:creationId xmlns:p14="http://schemas.microsoft.com/office/powerpoint/2010/main" val="1081529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3897815" y="0"/>
            <a:ext cx="4135437" cy="50403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MX"/>
          </a:p>
        </p:txBody>
      </p:sp>
      <p:sp>
        <p:nvSpPr>
          <p:cNvPr id="7" name="Google Shape;152;p28"/>
          <p:cNvSpPr txBox="1">
            <a:spLocks noChangeArrowheads="1"/>
          </p:cNvSpPr>
          <p:nvPr/>
        </p:nvSpPr>
        <p:spPr bwMode="auto">
          <a:xfrm>
            <a:off x="3897815" y="1444894"/>
            <a:ext cx="4083050" cy="8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es-MX" altLang="es-MX" sz="4400" b="1" dirty="0">
                <a:solidFill>
                  <a:schemeClr val="tx1"/>
                </a:solidFill>
                <a:latin typeface="Poppins ExtraBold" panose="020B0604020202020204" charset="0"/>
                <a:sym typeface="Poppins ExtraBold" panose="020B0604020202020204" charset="0"/>
              </a:rPr>
              <a:t>GRACIAS</a:t>
            </a:r>
          </a:p>
        </p:txBody>
      </p:sp>
      <p:sp>
        <p:nvSpPr>
          <p:cNvPr id="8" name="Google Shape;94;p20">
            <a:extLst/>
          </p:cNvPr>
          <p:cNvSpPr txBox="1"/>
          <p:nvPr/>
        </p:nvSpPr>
        <p:spPr>
          <a:xfrm>
            <a:off x="2421440" y="3123449"/>
            <a:ext cx="7035800" cy="2945391"/>
          </a:xfrm>
          <a:prstGeom prst="rect">
            <a:avLst/>
          </a:prstGeom>
          <a:noFill/>
          <a:ln>
            <a:noFill/>
          </a:ln>
        </p:spPr>
        <p:txBody>
          <a:bodyPr spcFirstLastPara="1" lIns="91425" tIns="91425" rIns="91425" bIns="91425">
            <a:spAutoFit/>
          </a:bodyPr>
          <a:lstStyle/>
          <a:p>
            <a:pPr algn="ctr" eaLnBrk="1" fontAlgn="auto" hangingPunct="1">
              <a:lnSpc>
                <a:spcPct val="115000"/>
              </a:lnSpc>
              <a:spcBef>
                <a:spcPts val="0"/>
              </a:spcBef>
              <a:spcAft>
                <a:spcPts val="0"/>
              </a:spcAft>
              <a:buClr>
                <a:schemeClr val="accent3"/>
              </a:buClr>
              <a:buSzPts val="1400"/>
              <a:buFont typeface="Arial"/>
              <a:buNone/>
              <a:defRPr/>
            </a:pPr>
            <a:r>
              <a:rPr lang="es-MX" sz="2400" b="1" kern="0" dirty="0">
                <a:latin typeface="Poppins"/>
                <a:ea typeface="Poppins"/>
                <a:cs typeface="Poppins"/>
                <a:sym typeface="Poppins"/>
              </a:rPr>
              <a:t>Teléfonos: </a:t>
            </a:r>
          </a:p>
          <a:p>
            <a:pPr algn="ctr" eaLnBrk="1" fontAlgn="auto" hangingPunct="1">
              <a:lnSpc>
                <a:spcPct val="115000"/>
              </a:lnSpc>
              <a:spcBef>
                <a:spcPts val="0"/>
              </a:spcBef>
              <a:spcAft>
                <a:spcPts val="0"/>
              </a:spcAft>
              <a:buClr>
                <a:schemeClr val="accent3"/>
              </a:buClr>
              <a:buSzPts val="1400"/>
              <a:buFont typeface="Arial"/>
              <a:buNone/>
              <a:defRPr/>
            </a:pPr>
            <a:r>
              <a:rPr lang="es-MX" sz="2400" b="1" kern="0" dirty="0">
                <a:latin typeface="Poppins"/>
                <a:ea typeface="Poppins"/>
                <a:cs typeface="Poppins"/>
                <a:sym typeface="Poppins"/>
              </a:rPr>
              <a:t>(834) 31 89005 oficina</a:t>
            </a:r>
          </a:p>
          <a:p>
            <a:pPr algn="ctr" eaLnBrk="1" fontAlgn="auto" hangingPunct="1">
              <a:lnSpc>
                <a:spcPct val="115000"/>
              </a:lnSpc>
              <a:spcBef>
                <a:spcPts val="0"/>
              </a:spcBef>
              <a:spcAft>
                <a:spcPts val="0"/>
              </a:spcAft>
              <a:buClr>
                <a:schemeClr val="accent3"/>
              </a:buClr>
              <a:buSzPts val="1400"/>
              <a:buFont typeface="Arial"/>
              <a:buNone/>
              <a:defRPr/>
            </a:pPr>
            <a:endParaRPr lang="es-MX" sz="2000" b="1" kern="0" dirty="0">
              <a:latin typeface="Poppins"/>
              <a:ea typeface="Poppins"/>
              <a:cs typeface="Poppins"/>
              <a:sym typeface="Poppins"/>
            </a:endParaRPr>
          </a:p>
          <a:p>
            <a:pPr algn="ctr" eaLnBrk="1" fontAlgn="auto" hangingPunct="1">
              <a:lnSpc>
                <a:spcPct val="115000"/>
              </a:lnSpc>
              <a:spcBef>
                <a:spcPts val="0"/>
              </a:spcBef>
              <a:spcAft>
                <a:spcPts val="0"/>
              </a:spcAft>
              <a:buClr>
                <a:schemeClr val="accent3"/>
              </a:buClr>
              <a:buSzPts val="1400"/>
              <a:buFont typeface="Arial"/>
              <a:buNone/>
              <a:defRPr/>
            </a:pPr>
            <a:r>
              <a:rPr lang="es-MX" sz="2400" b="1" kern="0" dirty="0">
                <a:latin typeface="Poppins"/>
                <a:ea typeface="Poppins"/>
                <a:cs typeface="Poppins"/>
                <a:sym typeface="Poppins"/>
              </a:rPr>
              <a:t>(834) 2749793 celular</a:t>
            </a:r>
          </a:p>
          <a:p>
            <a:pPr algn="ctr" eaLnBrk="1" fontAlgn="auto" hangingPunct="1">
              <a:lnSpc>
                <a:spcPct val="115000"/>
              </a:lnSpc>
              <a:spcBef>
                <a:spcPts val="0"/>
              </a:spcBef>
              <a:spcAft>
                <a:spcPts val="0"/>
              </a:spcAft>
              <a:buClr>
                <a:schemeClr val="accent3"/>
              </a:buClr>
              <a:buSzPts val="1400"/>
              <a:buFont typeface="Arial"/>
              <a:buNone/>
              <a:defRPr/>
            </a:pPr>
            <a:endParaRPr lang="es-MX" sz="1600" kern="0" dirty="0">
              <a:solidFill>
                <a:srgbClr val="777777"/>
              </a:solidFill>
              <a:latin typeface="Poppins"/>
              <a:ea typeface="Poppins"/>
              <a:cs typeface="Poppins"/>
              <a:sym typeface="Poppins"/>
            </a:endParaRPr>
          </a:p>
          <a:p>
            <a:pPr algn="ctr" eaLnBrk="1" fontAlgn="auto" hangingPunct="1">
              <a:lnSpc>
                <a:spcPct val="115000"/>
              </a:lnSpc>
              <a:spcBef>
                <a:spcPts val="0"/>
              </a:spcBef>
              <a:spcAft>
                <a:spcPts val="0"/>
              </a:spcAft>
              <a:buClr>
                <a:schemeClr val="accent3"/>
              </a:buClr>
              <a:buSzPts val="1400"/>
              <a:buFont typeface="Arial"/>
              <a:buNone/>
              <a:defRPr/>
            </a:pPr>
            <a:r>
              <a:rPr lang="es-MX" sz="2400" b="1" kern="0" dirty="0">
                <a:latin typeface="Poppins"/>
                <a:ea typeface="Poppins"/>
                <a:cs typeface="Poppins"/>
                <a:sym typeface="Poppins"/>
              </a:rPr>
              <a:t>Correo electrónico : </a:t>
            </a:r>
          </a:p>
          <a:p>
            <a:pPr algn="ctr" eaLnBrk="1" fontAlgn="auto" hangingPunct="1">
              <a:lnSpc>
                <a:spcPct val="115000"/>
              </a:lnSpc>
              <a:spcBef>
                <a:spcPts val="0"/>
              </a:spcBef>
              <a:spcAft>
                <a:spcPts val="0"/>
              </a:spcAft>
              <a:buClr>
                <a:schemeClr val="accent3"/>
              </a:buClr>
              <a:buSzPts val="1400"/>
              <a:buFont typeface="Arial"/>
              <a:buNone/>
              <a:defRPr/>
            </a:pPr>
            <a:r>
              <a:rPr lang="es-MX" sz="2400" b="1" kern="0" dirty="0">
                <a:latin typeface="Poppins"/>
                <a:ea typeface="Poppins"/>
                <a:cs typeface="Poppins"/>
                <a:sym typeface="Poppins"/>
              </a:rPr>
              <a:t>tamaprende2023@gmail.com</a:t>
            </a:r>
          </a:p>
        </p:txBody>
      </p:sp>
    </p:spTree>
    <p:extLst>
      <p:ext uri="{BB962C8B-B14F-4D97-AF65-F5344CB8AC3E}">
        <p14:creationId xmlns:p14="http://schemas.microsoft.com/office/powerpoint/2010/main" val="719323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4313" y="278296"/>
            <a:ext cx="11807687" cy="6342067"/>
          </a:xfrm>
          <a:prstGeom prst="rect">
            <a:avLst/>
          </a:prstGeom>
        </p:spPr>
      </p:pic>
      <p:sp>
        <p:nvSpPr>
          <p:cNvPr id="5" name="Terminador 4"/>
          <p:cNvSpPr/>
          <p:nvPr/>
        </p:nvSpPr>
        <p:spPr>
          <a:xfrm>
            <a:off x="212035" y="170432"/>
            <a:ext cx="4823791" cy="755374"/>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Campos de evaluación</a:t>
            </a:r>
            <a:endParaRPr lang="es-MX" sz="2800" b="1" dirty="0">
              <a:solidFill>
                <a:schemeClr val="tx1"/>
              </a:solidFill>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68930"/>
          <a:stretch/>
        </p:blipFill>
        <p:spPr>
          <a:xfrm>
            <a:off x="9769642" y="0"/>
            <a:ext cx="1756610" cy="1132207"/>
          </a:xfrm>
          <a:prstGeom prst="rect">
            <a:avLst/>
          </a:prstGeom>
        </p:spPr>
      </p:pic>
    </p:spTree>
    <p:extLst>
      <p:ext uri="{BB962C8B-B14F-4D97-AF65-F5344CB8AC3E}">
        <p14:creationId xmlns:p14="http://schemas.microsoft.com/office/powerpoint/2010/main" val="4289714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2.bp.blogspot.com/_Q_ZJiaCqn38/TFIu3dkYfxI/AAAAAAAAACo/63Vuzi-IG4A/s1600/SCIEN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66801" y="5211116"/>
            <a:ext cx="1914690" cy="14360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cience Cartoon Set 478844 Vector Art at Vecteez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126" y="5225534"/>
            <a:ext cx="1632466" cy="1632466"/>
          </a:xfrm>
          <a:prstGeom prst="rect">
            <a:avLst/>
          </a:prstGeom>
          <a:noFill/>
          <a:extLst>
            <a:ext uri="{909E8E84-426E-40DD-AFC4-6F175D3DCCD1}">
              <a14:hiddenFill xmlns:a14="http://schemas.microsoft.com/office/drawing/2010/main">
                <a:solidFill>
                  <a:srgbClr val="FFFFFF"/>
                </a:solidFill>
              </a14:hiddenFill>
            </a:ext>
          </a:extLst>
        </p:spPr>
      </p:pic>
      <p:sp>
        <p:nvSpPr>
          <p:cNvPr id="4" name="Terminador 3"/>
          <p:cNvSpPr/>
          <p:nvPr/>
        </p:nvSpPr>
        <p:spPr>
          <a:xfrm>
            <a:off x="212035" y="170432"/>
            <a:ext cx="4823791" cy="755374"/>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Sentido de la evaluación</a:t>
            </a:r>
            <a:endParaRPr lang="es-MX" sz="2800" b="1" dirty="0">
              <a:solidFill>
                <a:schemeClr val="tx1"/>
              </a:solidFill>
            </a:endParaRPr>
          </a:p>
        </p:txBody>
      </p:sp>
      <p:sp>
        <p:nvSpPr>
          <p:cNvPr id="5" name="Rectángulo 4"/>
          <p:cNvSpPr/>
          <p:nvPr/>
        </p:nvSpPr>
        <p:spPr>
          <a:xfrm>
            <a:off x="463827" y="1789043"/>
            <a:ext cx="11118573" cy="3935462"/>
          </a:xfrm>
          <a:prstGeom prst="rect">
            <a:avLst/>
          </a:prstGeom>
        </p:spPr>
        <p:txBody>
          <a:bodyPr wrap="square">
            <a:spAutoFit/>
          </a:bodyPr>
          <a:lstStyle/>
          <a:p>
            <a:pPr algn="just"/>
            <a:r>
              <a:rPr lang="es-ES" sz="2400" dirty="0" smtClean="0"/>
              <a:t>El estudio de las </a:t>
            </a:r>
            <a:r>
              <a:rPr lang="es-ES" sz="2400" b="1" dirty="0" smtClean="0"/>
              <a:t>ciencias</a:t>
            </a:r>
            <a:r>
              <a:rPr lang="es-ES" sz="2400" dirty="0" smtClean="0"/>
              <a:t> permite hacer frente a los desafíos mundiales en la actualidad, ya que permite </a:t>
            </a:r>
            <a:r>
              <a:rPr lang="es-ES" sz="2400" b="1" dirty="0" smtClean="0"/>
              <a:t>comprender y analizar el mundo </a:t>
            </a:r>
            <a:r>
              <a:rPr lang="es-ES" sz="2400" dirty="0" smtClean="0"/>
              <a:t>que nos rodea, brinda la oportunidad de adaptarse de manera reflexiva a una sociedad de constantes cambios científicos y tecnológicos. </a:t>
            </a:r>
          </a:p>
          <a:p>
            <a:pPr algn="just"/>
            <a:endParaRPr lang="es-ES" sz="2400" dirty="0"/>
          </a:p>
          <a:p>
            <a:pPr algn="just"/>
            <a:r>
              <a:rPr lang="es-ES" sz="2400" dirty="0" smtClean="0"/>
              <a:t>La evaluación en este campo </a:t>
            </a:r>
            <a:r>
              <a:rPr lang="es-ES" sz="2400" b="1" dirty="0" smtClean="0"/>
              <a:t>explora los aprendizajes científicos fundamentales </a:t>
            </a:r>
            <a:r>
              <a:rPr lang="es-ES" sz="2400" dirty="0" smtClean="0"/>
              <a:t>de los estudiantes, que les permitirán desarrollar habilidades para explicar fenómenos y obtener conclusiones basadas en evidencias, </a:t>
            </a:r>
            <a:r>
              <a:rPr lang="es-ES" sz="2400" b="1" dirty="0" smtClean="0"/>
              <a:t>con el fin de comprender y tomar decisiones relacionadas con el mundo natural y con los cambios producidos por la actividad humana. </a:t>
            </a:r>
            <a:endParaRPr lang="es-MX" sz="2400" b="1" dirty="0"/>
          </a:p>
        </p:txBody>
      </p:sp>
      <p:sp>
        <p:nvSpPr>
          <p:cNvPr id="6" name="AutoShape 2" descr="Resultado de imagen de imagenes de ciencia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 name="Imagen 8"/>
          <p:cNvPicPr/>
          <p:nvPr/>
        </p:nvPicPr>
        <p:blipFill rotWithShape="1">
          <a:blip r:embed="rId4" cstate="print">
            <a:extLst>
              <a:ext uri="{28A0092B-C50C-407E-A947-70E740481C1C}">
                <a14:useLocalDpi xmlns:a14="http://schemas.microsoft.com/office/drawing/2010/main" val="0"/>
              </a:ext>
            </a:extLst>
          </a:blip>
          <a:srcRect l="68930"/>
          <a:stretch/>
        </p:blipFill>
        <p:spPr>
          <a:xfrm>
            <a:off x="9825790" y="225217"/>
            <a:ext cx="1756610" cy="1132207"/>
          </a:xfrm>
          <a:prstGeom prst="rect">
            <a:avLst/>
          </a:prstGeom>
        </p:spPr>
      </p:pic>
    </p:spTree>
    <p:extLst>
      <p:ext uri="{BB962C8B-B14F-4D97-AF65-F5344CB8AC3E}">
        <p14:creationId xmlns:p14="http://schemas.microsoft.com/office/powerpoint/2010/main" val="1454489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1068" y="877426"/>
            <a:ext cx="11750723" cy="5784170"/>
          </a:xfrm>
          <a:prstGeom prst="rect">
            <a:avLst/>
          </a:prstGeom>
        </p:spPr>
      </p:pic>
      <p:sp>
        <p:nvSpPr>
          <p:cNvPr id="5" name="Terminador 4"/>
          <p:cNvSpPr/>
          <p:nvPr/>
        </p:nvSpPr>
        <p:spPr>
          <a:xfrm>
            <a:off x="212035" y="170432"/>
            <a:ext cx="4823791" cy="755374"/>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smtClean="0">
                <a:solidFill>
                  <a:schemeClr val="tx1"/>
                </a:solidFill>
              </a:rPr>
              <a:t>Áreas de evaluación</a:t>
            </a:r>
            <a:endParaRPr lang="es-MX" sz="2800" b="1" dirty="0">
              <a:solidFill>
                <a:schemeClr val="tx1"/>
              </a:solidFill>
            </a:endParaRPr>
          </a:p>
        </p:txBody>
      </p:sp>
      <p:pic>
        <p:nvPicPr>
          <p:cNvPr id="6" name="Imagen 5"/>
          <p:cNvPicPr/>
          <p:nvPr/>
        </p:nvPicPr>
        <p:blipFill rotWithShape="1">
          <a:blip r:embed="rId3" cstate="print">
            <a:extLst>
              <a:ext uri="{28A0092B-C50C-407E-A947-70E740481C1C}">
                <a14:useLocalDpi xmlns:a14="http://schemas.microsoft.com/office/drawing/2010/main" val="0"/>
              </a:ext>
            </a:extLst>
          </a:blip>
          <a:srcRect l="68930"/>
          <a:stretch/>
        </p:blipFill>
        <p:spPr>
          <a:xfrm>
            <a:off x="9697452" y="170432"/>
            <a:ext cx="1756610" cy="1132207"/>
          </a:xfrm>
          <a:prstGeom prst="rect">
            <a:avLst/>
          </a:prstGeom>
        </p:spPr>
      </p:pic>
    </p:spTree>
    <p:extLst>
      <p:ext uri="{BB962C8B-B14F-4D97-AF65-F5344CB8AC3E}">
        <p14:creationId xmlns:p14="http://schemas.microsoft.com/office/powerpoint/2010/main" val="366744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86543" y="2602608"/>
            <a:ext cx="2238687" cy="1905266"/>
          </a:xfrm>
          <a:prstGeom prst="rect">
            <a:avLst/>
          </a:prstGeom>
        </p:spPr>
      </p:pic>
      <p:sp>
        <p:nvSpPr>
          <p:cNvPr id="5" name="Abrir llave 4"/>
          <p:cNvSpPr/>
          <p:nvPr/>
        </p:nvSpPr>
        <p:spPr>
          <a:xfrm>
            <a:off x="2975212" y="777922"/>
            <a:ext cx="559558" cy="5554639"/>
          </a:xfrm>
          <a:prstGeom prst="leftBrace">
            <a:avLst/>
          </a:prstGeom>
          <a:ln w="571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s-MX">
              <a:ln w="57150">
                <a:solidFill>
                  <a:srgbClr val="C00000"/>
                </a:solidFill>
              </a:ln>
            </a:endParaRPr>
          </a:p>
        </p:txBody>
      </p:sp>
      <p:sp>
        <p:nvSpPr>
          <p:cNvPr id="6" name="Rectángulo 5"/>
          <p:cNvSpPr/>
          <p:nvPr/>
        </p:nvSpPr>
        <p:spPr>
          <a:xfrm>
            <a:off x="486543" y="1360943"/>
            <a:ext cx="1869412" cy="923330"/>
          </a:xfrm>
          <a:prstGeom prst="rect">
            <a:avLst/>
          </a:prstGeom>
        </p:spPr>
        <p:txBody>
          <a:bodyPr wrap="square">
            <a:spAutoFit/>
          </a:bodyPr>
          <a:lstStyle/>
          <a:p>
            <a:pPr algn="ctr"/>
            <a:r>
              <a:rPr lang="es-ES" b="1" dirty="0" smtClean="0"/>
              <a:t>Servicios Geo tecnológicos de Alto Nivel </a:t>
            </a:r>
            <a:endParaRPr lang="es-MX" b="1" dirty="0"/>
          </a:p>
        </p:txBody>
      </p:sp>
      <p:sp>
        <p:nvSpPr>
          <p:cNvPr id="7" name="Terminador 6"/>
          <p:cNvSpPr/>
          <p:nvPr/>
        </p:nvSpPr>
        <p:spPr>
          <a:xfrm>
            <a:off x="184739" y="89022"/>
            <a:ext cx="4823791" cy="755374"/>
          </a:xfrm>
          <a:prstGeom prst="flowChartTerminator">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Divulgación y uso de los resultados </a:t>
            </a:r>
            <a:endParaRPr lang="es-MX" sz="2400" b="1" dirty="0">
              <a:solidFill>
                <a:schemeClr val="tx1"/>
              </a:solidFill>
            </a:endParaRPr>
          </a:p>
        </p:txBody>
      </p:sp>
      <p:pic>
        <p:nvPicPr>
          <p:cNvPr id="8" name="Imagen 7"/>
          <p:cNvPicPr>
            <a:picLocks noChangeAspect="1"/>
          </p:cNvPicPr>
          <p:nvPr/>
        </p:nvPicPr>
        <p:blipFill rotWithShape="1">
          <a:blip r:embed="rId3"/>
          <a:srcRect l="9627" t="3434" r="7256" b="1808"/>
          <a:stretch/>
        </p:blipFill>
        <p:spPr>
          <a:xfrm>
            <a:off x="3962958" y="1569493"/>
            <a:ext cx="3753134" cy="5172501"/>
          </a:xfrm>
          <a:prstGeom prst="rect">
            <a:avLst/>
          </a:prstGeom>
        </p:spPr>
      </p:pic>
      <p:sp>
        <p:nvSpPr>
          <p:cNvPr id="9" name="CuadroTexto 8"/>
          <p:cNvSpPr txBox="1"/>
          <p:nvPr/>
        </p:nvSpPr>
        <p:spPr>
          <a:xfrm>
            <a:off x="4628599" y="913826"/>
            <a:ext cx="4610936" cy="377687"/>
          </a:xfrm>
          <a:prstGeom prst="rect">
            <a:avLst/>
          </a:prstGeom>
          <a:noFill/>
        </p:spPr>
        <p:txBody>
          <a:bodyPr wrap="square" rtlCol="0">
            <a:spAutoFit/>
          </a:bodyPr>
          <a:lstStyle/>
          <a:p>
            <a:r>
              <a:rPr lang="es-MX" b="1" dirty="0" smtClean="0"/>
              <a:t>Resultados por Zona Escolar, Escuela y Grupo</a:t>
            </a:r>
            <a:endParaRPr lang="es-MX" b="1" dirty="0"/>
          </a:p>
        </p:txBody>
      </p:sp>
      <p:pic>
        <p:nvPicPr>
          <p:cNvPr id="10" name="Imagen 9"/>
          <p:cNvPicPr>
            <a:picLocks noChangeAspect="1"/>
          </p:cNvPicPr>
          <p:nvPr/>
        </p:nvPicPr>
        <p:blipFill rotWithShape="1">
          <a:blip r:embed="rId4"/>
          <a:srcRect l="9734" r="1377"/>
          <a:stretch/>
        </p:blipFill>
        <p:spPr>
          <a:xfrm>
            <a:off x="8428668" y="2154226"/>
            <a:ext cx="2680610" cy="3605130"/>
          </a:xfrm>
          <a:prstGeom prst="rect">
            <a:avLst/>
          </a:prstGeom>
        </p:spPr>
      </p:pic>
      <p:sp>
        <p:nvSpPr>
          <p:cNvPr id="11" name="CuadroTexto 10"/>
          <p:cNvSpPr txBox="1"/>
          <p:nvPr/>
        </p:nvSpPr>
        <p:spPr>
          <a:xfrm>
            <a:off x="8638762" y="5759356"/>
            <a:ext cx="2260421" cy="377687"/>
          </a:xfrm>
          <a:prstGeom prst="rect">
            <a:avLst/>
          </a:prstGeom>
          <a:noFill/>
        </p:spPr>
        <p:txBody>
          <a:bodyPr wrap="square" rtlCol="0">
            <a:spAutoFit/>
          </a:bodyPr>
          <a:lstStyle/>
          <a:p>
            <a:r>
              <a:rPr lang="es-MX" b="1" dirty="0" smtClean="0"/>
              <a:t>Materiales de apoyo</a:t>
            </a:r>
            <a:endParaRPr lang="es-MX" b="1" dirty="0"/>
          </a:p>
        </p:txBody>
      </p:sp>
      <p:pic>
        <p:nvPicPr>
          <p:cNvPr id="13" name="Imagen 12"/>
          <p:cNvPicPr/>
          <p:nvPr/>
        </p:nvPicPr>
        <p:blipFill rotWithShape="1">
          <a:blip r:embed="rId5" cstate="print">
            <a:extLst>
              <a:ext uri="{28A0092B-C50C-407E-A947-70E740481C1C}">
                <a14:useLocalDpi xmlns:a14="http://schemas.microsoft.com/office/drawing/2010/main" val="0"/>
              </a:ext>
            </a:extLst>
          </a:blip>
          <a:srcRect l="68930"/>
          <a:stretch/>
        </p:blipFill>
        <p:spPr>
          <a:xfrm>
            <a:off x="9865895" y="89022"/>
            <a:ext cx="1756610" cy="1132207"/>
          </a:xfrm>
          <a:prstGeom prst="rect">
            <a:avLst/>
          </a:prstGeom>
        </p:spPr>
      </p:pic>
    </p:spTree>
    <p:extLst>
      <p:ext uri="{BB962C8B-B14F-4D97-AF65-F5344CB8AC3E}">
        <p14:creationId xmlns:p14="http://schemas.microsoft.com/office/powerpoint/2010/main" val="1689441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41884</TotalTime>
  <Words>1900</Words>
  <Application>Microsoft Office PowerPoint</Application>
  <PresentationFormat>Panorámica</PresentationFormat>
  <Paragraphs>291</Paragraphs>
  <Slides>58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58</vt:i4>
      </vt:variant>
    </vt:vector>
  </HeadingPairs>
  <TitlesOfParts>
    <vt:vector size="67" baseType="lpstr">
      <vt:lpstr>Arial</vt:lpstr>
      <vt:lpstr>Calibri</vt:lpstr>
      <vt:lpstr>Calibri Light</vt:lpstr>
      <vt:lpstr>Encode Sans</vt:lpstr>
      <vt:lpstr>Encode Sans Expanded Light</vt:lpstr>
      <vt:lpstr>Poppins</vt:lpstr>
      <vt:lpstr>Poppins ExtraBold</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Nohemí González B</dc:creator>
  <cp:lastModifiedBy>Nohemí González B</cp:lastModifiedBy>
  <cp:revision>121</cp:revision>
  <cp:lastPrinted>2024-05-21T16:39:20Z</cp:lastPrinted>
  <dcterms:created xsi:type="dcterms:W3CDTF">2024-04-22T19:19:43Z</dcterms:created>
  <dcterms:modified xsi:type="dcterms:W3CDTF">2024-05-21T21:24:40Z</dcterms:modified>
</cp:coreProperties>
</file>